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3" r:id="rId1"/>
  </p:sldMasterIdLst>
  <p:notesMasterIdLst>
    <p:notesMasterId r:id="rId33"/>
  </p:notesMasterIdLst>
  <p:sldIdLst>
    <p:sldId id="257" r:id="rId2"/>
    <p:sldId id="306" r:id="rId3"/>
    <p:sldId id="512" r:id="rId4"/>
    <p:sldId id="525" r:id="rId5"/>
    <p:sldId id="529" r:id="rId6"/>
    <p:sldId id="537" r:id="rId7"/>
    <p:sldId id="538" r:id="rId8"/>
    <p:sldId id="546" r:id="rId9"/>
    <p:sldId id="539" r:id="rId10"/>
    <p:sldId id="513" r:id="rId11"/>
    <p:sldId id="544" r:id="rId12"/>
    <p:sldId id="627" r:id="rId13"/>
    <p:sldId id="532" r:id="rId14"/>
    <p:sldId id="545" r:id="rId15"/>
    <p:sldId id="533" r:id="rId16"/>
    <p:sldId id="542" r:id="rId17"/>
    <p:sldId id="543" r:id="rId18"/>
    <p:sldId id="551" r:id="rId19"/>
    <p:sldId id="552" r:id="rId20"/>
    <p:sldId id="553" r:id="rId21"/>
    <p:sldId id="540" r:id="rId22"/>
    <p:sldId id="548" r:id="rId23"/>
    <p:sldId id="623" r:id="rId24"/>
    <p:sldId id="629" r:id="rId25"/>
    <p:sldId id="517" r:id="rId26"/>
    <p:sldId id="628" r:id="rId27"/>
    <p:sldId id="518" r:id="rId28"/>
    <p:sldId id="611" r:id="rId29"/>
    <p:sldId id="519" r:id="rId30"/>
    <p:sldId id="612" r:id="rId31"/>
    <p:sldId id="630"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94660"/>
  </p:normalViewPr>
  <p:slideViewPr>
    <p:cSldViewPr snapToGrid="0">
      <p:cViewPr varScale="1">
        <p:scale>
          <a:sx n="85" d="100"/>
          <a:sy n="85" d="100"/>
        </p:scale>
        <p:origin x="379" y="72"/>
      </p:cViewPr>
      <p:guideLst/>
    </p:cSldViewPr>
  </p:slideViewPr>
  <p:notesTextViewPr>
    <p:cViewPr>
      <p:scale>
        <a:sx n="1" d="1"/>
        <a:sy n="1" d="1"/>
      </p:scale>
      <p:origin x="0" y="0"/>
    </p:cViewPr>
  </p:notesTextViewPr>
  <p:sorterViewPr>
    <p:cViewPr>
      <p:scale>
        <a:sx n="184" d="100"/>
        <a:sy n="184"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538E90-CC8F-4975-8817-EAAAD89AB49C}" type="datetimeFigureOut">
              <a:rPr lang="en-GB" smtClean="0"/>
              <a:t>18/03/2020</a:t>
            </a:fld>
            <a:endParaRPr lang="en-GB"/>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EBF749-0DFC-421C-8EC6-669694AB9B76}" type="slidenum">
              <a:rPr lang="en-GB" smtClean="0"/>
              <a:t>‹#›</a:t>
            </a:fld>
            <a:endParaRPr lang="en-GB"/>
          </a:p>
        </p:txBody>
      </p:sp>
    </p:spTree>
    <p:extLst>
      <p:ext uri="{BB962C8B-B14F-4D97-AF65-F5344CB8AC3E}">
        <p14:creationId xmlns:p14="http://schemas.microsoft.com/office/powerpoint/2010/main" val="3128542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390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314168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nl-NL" smtClean="0"/>
              <a:t>Klik om de stijl te bewerken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312778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209044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nl-NL" smtClean="0"/>
              <a:t>Klik om de stijl te bewerken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F97267A6-8C1A-4220-847A-24912F63A6C8}"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4599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nl-NL" smtClean="0"/>
              <a:t>Klik om de stijl te bewerken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F97267A6-8C1A-4220-847A-24912F63A6C8}" type="datetimeFigureOut">
              <a:rPr lang="en-GB" smtClean="0"/>
              <a:t>18/03/2020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472880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nl-NL" smtClean="0"/>
              <a:t>Klik om de stijl te bewerken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1097280" y="2582334"/>
            <a:ext cx="4937760" cy="3378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6217920" y="2582334"/>
            <a:ext cx="4937760" cy="3378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F97267A6-8C1A-4220-847A-24912F63A6C8}" type="datetimeFigureOut">
              <a:rPr lang="en-GB" smtClean="0"/>
              <a:t>18/03/2020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1558780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F97267A6-8C1A-4220-847A-24912F63A6C8}" type="datetimeFigureOut">
              <a:rPr lang="en-GB" smtClean="0"/>
              <a:t>18/03/2020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165806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97267A6-8C1A-4220-847A-24912F63A6C8}" type="datetimeFigureOut">
              <a:rPr lang="en-GB" smtClean="0"/>
              <a:t>18/03/2020</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16579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nl-NL" smtClean="0"/>
              <a:t>Klik om de stijl te bewerken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97267A6-8C1A-4220-847A-24912F63A6C8}" type="datetimeFigureOut">
              <a:rPr lang="en-GB" smtClean="0"/>
              <a:t>18/03/2020</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303E21C-1BC2-4EB7-8B4A-D29C698A7570}" type="slidenum">
              <a:rPr lang="en-GB" smtClean="0"/>
              <a:t>‹#›</a:t>
            </a:fld>
            <a:endParaRPr lang="en-GB"/>
          </a:p>
        </p:txBody>
      </p:sp>
    </p:spTree>
    <p:extLst>
      <p:ext uri="{BB962C8B-B14F-4D97-AF65-F5344CB8AC3E}">
        <p14:creationId xmlns:p14="http://schemas.microsoft.com/office/powerpoint/2010/main" val="3490222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15" y="0"/>
            <a:ext cx="12191985" cy="4915076"/>
          </a:xfrm>
          <a:blipFill>
            <a:blip r:embed="rId2" cstate="email">
              <a:extLst>
                <a:ext uri="{28A0092B-C50C-407E-A947-70E740481C1C}">
                  <a14:useLocalDpi xmlns:a14="http://schemas.microsoft.com/office/drawing/2010/main"/>
                </a:ext>
              </a:extLst>
            </a:blip>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F97267A6-8C1A-4220-847A-24912F63A6C8}" type="datetimeFigureOut">
              <a:rPr lang="en-GB" smtClean="0"/>
              <a:t>18/03/2020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850429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nl-NL" smtClean="0"/>
              <a:t>Klik om de stijl te bewerken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97267A6-8C1A-4220-847A-24912F63A6C8}" type="datetimeFigureOut">
              <a:rPr lang="en-GB" smtClean="0"/>
              <a:t>18/03/2020</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303E21C-1BC2-4EB7-8B4A-D29C698A7570}"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9675040"/>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www.youtube.com/watch?v=WNot2owIv8c&amp;feature=related" TargetMode="External"/><Relationship Id="rId2" Type="http://schemas.openxmlformats.org/officeDocument/2006/relationships/image" Target="../media/image47.png"/><Relationship Id="rId1" Type="http://schemas.openxmlformats.org/officeDocument/2006/relationships/slideLayout" Target="../slideLayouts/slideLayout7.xml"/><Relationship Id="rId5" Type="http://schemas.openxmlformats.org/officeDocument/2006/relationships/hyperlink" Target="http://www.youtube.com/watch?v=O-lD-N3JTVc" TargetMode="External"/><Relationship Id="rId4" Type="http://schemas.openxmlformats.org/officeDocument/2006/relationships/hyperlink" Target="http://www.youtube.com/watch?v=hsmzxc1AGZ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hyperlink" Target="https://www.thet.org/"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76250" y="366837"/>
            <a:ext cx="10058400" cy="774700"/>
          </a:xfrm>
        </p:spPr>
        <p:txBody>
          <a:bodyPr>
            <a:normAutofit/>
          </a:bodyPr>
          <a:lstStyle/>
          <a:p>
            <a:pPr lvl="0"/>
            <a:r>
              <a:rPr lang="en-GB" sz="44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Maintain </a:t>
            </a:r>
            <a:r>
              <a:rPr lang="en-GB" sz="44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an </a:t>
            </a:r>
            <a:r>
              <a:rPr lang="en-GB" sz="44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X-ray machine</a:t>
            </a:r>
            <a:endParaRPr lang="en-GB" sz="4400" dirty="0"/>
          </a:p>
        </p:txBody>
      </p:sp>
      <p:sp>
        <p:nvSpPr>
          <p:cNvPr id="4" name="Rechthoek 3"/>
          <p:cNvSpPr/>
          <p:nvPr/>
        </p:nvSpPr>
        <p:spPr>
          <a:xfrm>
            <a:off x="6397323" y="5831178"/>
            <a:ext cx="4507096" cy="388696"/>
          </a:xfrm>
          <a:prstGeom prst="rect">
            <a:avLst/>
          </a:prstGeom>
        </p:spPr>
        <p:txBody>
          <a:bodyPr wrap="square">
            <a:spAutoFit/>
          </a:bodyPr>
          <a:lstStyle/>
          <a:p>
            <a:pPr>
              <a:lnSpc>
                <a:spcPct val="107000"/>
              </a:lnSpc>
              <a:spcBef>
                <a:spcPts val="1200"/>
              </a:spcBef>
              <a:spcAft>
                <a:spcPts val="0"/>
              </a:spcAft>
            </a:pPr>
            <a:r>
              <a:rPr lang="en-GB"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Module </a:t>
            </a:r>
            <a:r>
              <a:rPr lang="en-GB"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279 </a:t>
            </a:r>
            <a:r>
              <a:rPr lang="en-GB"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19 </a:t>
            </a:r>
            <a:r>
              <a:rPr lang="en-GB"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a:t>
            </a:r>
            <a:r>
              <a:rPr lang="en-GB"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  Medical </a:t>
            </a:r>
            <a:r>
              <a:rPr lang="en-GB"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Instrumentation </a:t>
            </a:r>
            <a:r>
              <a:rPr lang="en-GB"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II</a:t>
            </a:r>
            <a:endParaRPr lang="en-GB" b="1" kern="0"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5" name="Rechthoek 4"/>
          <p:cNvSpPr/>
          <p:nvPr/>
        </p:nvSpPr>
        <p:spPr>
          <a:xfrm>
            <a:off x="6397322" y="5475375"/>
            <a:ext cx="5004301" cy="388696"/>
          </a:xfrm>
          <a:prstGeom prst="rect">
            <a:avLst/>
          </a:prstGeom>
        </p:spPr>
        <p:txBody>
          <a:bodyPr wrap="square">
            <a:spAutoFit/>
          </a:bodyPr>
          <a:lstStyle/>
          <a:p>
            <a:pPr>
              <a:lnSpc>
                <a:spcPct val="107000"/>
              </a:lnSpc>
              <a:spcBef>
                <a:spcPts val="200"/>
              </a:spcBef>
              <a:spcAft>
                <a:spcPts val="0"/>
              </a:spcAft>
            </a:pPr>
            <a:r>
              <a:rPr lang="en-GB" b="1"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Unit C18.6  Maintaining Medical Imaging Equipment</a:t>
            </a:r>
            <a:endParaRPr lang="en-GB"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7" name="Rechthoek 6"/>
          <p:cNvSpPr/>
          <p:nvPr/>
        </p:nvSpPr>
        <p:spPr>
          <a:xfrm>
            <a:off x="576352" y="1438049"/>
            <a:ext cx="4539631" cy="4247317"/>
          </a:xfrm>
          <a:prstGeom prst="rect">
            <a:avLst/>
          </a:prstGeom>
        </p:spPr>
        <p:txBody>
          <a:bodyPr wrap="square">
            <a:spAutoFit/>
          </a:bodyPr>
          <a:lstStyle/>
          <a:p>
            <a:r>
              <a:rPr lang="en-GB" b="1" dirty="0" smtClean="0">
                <a:solidFill>
                  <a:srgbClr val="7030A0"/>
                </a:solidFill>
                <a:latin typeface="+mj-lt"/>
                <a:ea typeface="Times New Roman" panose="02020603050405020304" pitchFamily="18" charset="0"/>
                <a:cs typeface="Times New Roman" panose="02020603050405020304" pitchFamily="18" charset="0"/>
              </a:rPr>
              <a:t>X-ray </a:t>
            </a:r>
            <a:r>
              <a:rPr lang="en-GB" b="1" dirty="0">
                <a:solidFill>
                  <a:srgbClr val="7030A0"/>
                </a:solidFill>
                <a:latin typeface="+mj-lt"/>
                <a:ea typeface="Times New Roman" panose="02020603050405020304" pitchFamily="18" charset="0"/>
                <a:cs typeface="Times New Roman" panose="02020603050405020304" pitchFamily="18" charset="0"/>
              </a:rPr>
              <a:t>machine</a:t>
            </a:r>
          </a:p>
          <a:p>
            <a:pPr marL="285750" indent="-285750">
              <a:buFont typeface="Courier New" panose="02070309020205020404" pitchFamily="49" charset="0"/>
              <a:buChar char="o"/>
            </a:pPr>
            <a:r>
              <a:rPr lang="en-GB" dirty="0" smtClean="0">
                <a:latin typeface="+mj-lt"/>
                <a:ea typeface="Times New Roman" panose="02020603050405020304" pitchFamily="18" charset="0"/>
                <a:cs typeface="Times New Roman" panose="02020603050405020304" pitchFamily="18" charset="0"/>
              </a:rPr>
              <a:t>principles </a:t>
            </a:r>
            <a:r>
              <a:rPr lang="en-GB" dirty="0">
                <a:latin typeface="+mj-lt"/>
                <a:ea typeface="Times New Roman" panose="02020603050405020304" pitchFamily="18" charset="0"/>
                <a:cs typeface="Times New Roman" panose="02020603050405020304" pitchFamily="18" charset="0"/>
              </a:rPr>
              <a:t>of operation</a:t>
            </a:r>
          </a:p>
          <a:p>
            <a:pPr lvl="1"/>
            <a:r>
              <a:rPr lang="en-GB" dirty="0" smtClean="0">
                <a:latin typeface="+mj-lt"/>
                <a:ea typeface="Times New Roman" panose="02020603050405020304" pitchFamily="18" charset="0"/>
                <a:cs typeface="Times New Roman" panose="02020603050405020304" pitchFamily="18" charset="0"/>
              </a:rPr>
              <a:t>function / use / scientific </a:t>
            </a:r>
            <a:r>
              <a:rPr lang="en-GB" dirty="0">
                <a:latin typeface="+mj-lt"/>
                <a:ea typeface="Times New Roman" panose="02020603050405020304" pitchFamily="18" charset="0"/>
                <a:cs typeface="Times New Roman" panose="02020603050405020304" pitchFamily="18" charset="0"/>
              </a:rPr>
              <a:t>principles</a:t>
            </a:r>
          </a:p>
          <a:p>
            <a:pPr marL="285750" indent="-285750">
              <a:buFont typeface="Courier New" panose="02070309020205020404" pitchFamily="49" charset="0"/>
              <a:buChar char="o"/>
            </a:pPr>
            <a:r>
              <a:rPr lang="en-GB" dirty="0" smtClean="0">
                <a:latin typeface="+mj-lt"/>
                <a:ea typeface="Times New Roman" panose="02020603050405020304" pitchFamily="18" charset="0"/>
                <a:cs typeface="Times New Roman" panose="02020603050405020304" pitchFamily="18" charset="0"/>
              </a:rPr>
              <a:t>construction</a:t>
            </a:r>
            <a:endParaRPr lang="en-GB" dirty="0">
              <a:latin typeface="+mj-lt"/>
              <a:ea typeface="Times New Roman" panose="02020603050405020304" pitchFamily="18" charset="0"/>
              <a:cs typeface="Times New Roman" panose="02020603050405020304" pitchFamily="18" charset="0"/>
            </a:endParaRPr>
          </a:p>
          <a:p>
            <a:pPr lvl="1"/>
            <a:r>
              <a:rPr lang="en-GB" dirty="0" smtClean="0">
                <a:latin typeface="+mj-lt"/>
                <a:ea typeface="Times New Roman" panose="02020603050405020304" pitchFamily="18" charset="0"/>
                <a:cs typeface="Times New Roman" panose="02020603050405020304" pitchFamily="18" charset="0"/>
              </a:rPr>
              <a:t>components / system diagram</a:t>
            </a:r>
          </a:p>
          <a:p>
            <a:pPr lvl="1"/>
            <a:r>
              <a:rPr lang="en-GB" dirty="0" smtClean="0">
                <a:latin typeface="+mj-lt"/>
                <a:ea typeface="Times New Roman" panose="02020603050405020304" pitchFamily="18" charset="0"/>
                <a:cs typeface="Times New Roman" panose="02020603050405020304" pitchFamily="18" charset="0"/>
              </a:rPr>
              <a:t>inputs/outputs</a:t>
            </a:r>
            <a:endParaRPr lang="en-GB" dirty="0">
              <a:latin typeface="+mj-lt"/>
              <a:ea typeface="Times New Roman" panose="02020603050405020304" pitchFamily="18" charset="0"/>
              <a:cs typeface="Times New Roman" panose="02020603050405020304" pitchFamily="18" charset="0"/>
            </a:endParaRPr>
          </a:p>
          <a:p>
            <a:pPr marL="285750" indent="-285750">
              <a:buFont typeface="Courier New" panose="02070309020205020404" pitchFamily="49" charset="0"/>
              <a:buChar char="o"/>
            </a:pPr>
            <a:r>
              <a:rPr lang="en-GB" dirty="0" smtClean="0">
                <a:latin typeface="+mj-lt"/>
                <a:ea typeface="Times New Roman" panose="02020603050405020304" pitchFamily="18" charset="0"/>
                <a:cs typeface="Times New Roman" panose="02020603050405020304" pitchFamily="18" charset="0"/>
              </a:rPr>
              <a:t>troubleshooting </a:t>
            </a:r>
            <a:endParaRPr lang="en-GB" dirty="0">
              <a:latin typeface="+mj-lt"/>
              <a:ea typeface="Times New Roman" panose="02020603050405020304" pitchFamily="18" charset="0"/>
              <a:cs typeface="Times New Roman" panose="02020603050405020304" pitchFamily="18" charset="0"/>
            </a:endParaRPr>
          </a:p>
          <a:p>
            <a:pPr lvl="1"/>
            <a:r>
              <a:rPr lang="en-GB" dirty="0" smtClean="0">
                <a:latin typeface="+mj-lt"/>
                <a:ea typeface="Times New Roman" panose="02020603050405020304" pitchFamily="18" charset="0"/>
                <a:cs typeface="Times New Roman" panose="02020603050405020304" pitchFamily="18" charset="0"/>
              </a:rPr>
              <a:t>identifying </a:t>
            </a:r>
            <a:r>
              <a:rPr lang="en-GB" dirty="0">
                <a:latin typeface="+mj-lt"/>
                <a:ea typeface="Times New Roman" panose="02020603050405020304" pitchFamily="18" charset="0"/>
                <a:cs typeface="Times New Roman" panose="02020603050405020304" pitchFamily="18" charset="0"/>
              </a:rPr>
              <a:t>common </a:t>
            </a:r>
            <a:r>
              <a:rPr lang="en-GB" dirty="0" smtClean="0">
                <a:latin typeface="+mj-lt"/>
                <a:ea typeface="Times New Roman" panose="02020603050405020304" pitchFamily="18" charset="0"/>
                <a:cs typeface="Times New Roman" panose="02020603050405020304" pitchFamily="18" charset="0"/>
              </a:rPr>
              <a:t>faults / replacing components / rectifying </a:t>
            </a:r>
            <a:r>
              <a:rPr lang="en-GB" dirty="0">
                <a:latin typeface="+mj-lt"/>
                <a:ea typeface="Times New Roman" panose="02020603050405020304" pitchFamily="18" charset="0"/>
                <a:cs typeface="Times New Roman" panose="02020603050405020304" pitchFamily="18" charset="0"/>
              </a:rPr>
              <a:t>faults</a:t>
            </a:r>
          </a:p>
          <a:p>
            <a:pPr marL="285750" indent="-285750">
              <a:buFont typeface="Courier New" panose="02070309020205020404" pitchFamily="49" charset="0"/>
              <a:buChar char="o"/>
            </a:pPr>
            <a:r>
              <a:rPr lang="en-GB" dirty="0" smtClean="0">
                <a:latin typeface="+mj-lt"/>
                <a:ea typeface="Times New Roman" panose="02020603050405020304" pitchFamily="18" charset="0"/>
                <a:cs typeface="Times New Roman" panose="02020603050405020304" pitchFamily="18" charset="0"/>
              </a:rPr>
              <a:t>preventive </a:t>
            </a:r>
            <a:r>
              <a:rPr lang="en-GB" dirty="0">
                <a:latin typeface="+mj-lt"/>
                <a:ea typeface="Times New Roman" panose="02020603050405020304" pitchFamily="18" charset="0"/>
                <a:cs typeface="Times New Roman" panose="02020603050405020304" pitchFamily="18" charset="0"/>
              </a:rPr>
              <a:t>maintenance theory </a:t>
            </a:r>
          </a:p>
          <a:p>
            <a:pPr lvl="1"/>
            <a:r>
              <a:rPr lang="en-GB" dirty="0" smtClean="0">
                <a:latin typeface="+mj-lt"/>
                <a:ea typeface="Times New Roman" panose="02020603050405020304" pitchFamily="18" charset="0"/>
                <a:cs typeface="Times New Roman" panose="02020603050405020304" pitchFamily="18" charset="0"/>
              </a:rPr>
              <a:t>replacing components/ calibrating </a:t>
            </a:r>
            <a:endParaRPr lang="en-GB" dirty="0">
              <a:latin typeface="+mj-lt"/>
              <a:ea typeface="Times New Roman" panose="02020603050405020304" pitchFamily="18" charset="0"/>
              <a:cs typeface="Times New Roman" panose="02020603050405020304" pitchFamily="18" charset="0"/>
            </a:endParaRPr>
          </a:p>
          <a:p>
            <a:pPr marL="285750" indent="-285750">
              <a:buFont typeface="Courier New" panose="02070309020205020404" pitchFamily="49" charset="0"/>
              <a:buChar char="o"/>
            </a:pPr>
            <a:r>
              <a:rPr lang="en-GB" dirty="0" smtClean="0">
                <a:latin typeface="+mj-lt"/>
                <a:ea typeface="Times New Roman" panose="02020603050405020304" pitchFamily="18" charset="0"/>
                <a:cs typeface="Times New Roman" panose="02020603050405020304" pitchFamily="18" charset="0"/>
              </a:rPr>
              <a:t>safety </a:t>
            </a:r>
            <a:r>
              <a:rPr lang="en-GB" dirty="0">
                <a:latin typeface="+mj-lt"/>
                <a:ea typeface="Times New Roman" panose="02020603050405020304" pitchFamily="18" charset="0"/>
                <a:cs typeface="Times New Roman" panose="02020603050405020304" pitchFamily="18" charset="0"/>
              </a:rPr>
              <a:t>considerations</a:t>
            </a:r>
          </a:p>
          <a:p>
            <a:pPr lvl="1"/>
            <a:r>
              <a:rPr lang="en-GB" dirty="0" smtClean="0">
                <a:latin typeface="+mj-lt"/>
                <a:ea typeface="Times New Roman" panose="02020603050405020304" pitchFamily="18" charset="0"/>
                <a:cs typeface="Times New Roman" panose="02020603050405020304" pitchFamily="18" charset="0"/>
              </a:rPr>
              <a:t>user </a:t>
            </a:r>
            <a:r>
              <a:rPr lang="en-GB" dirty="0">
                <a:latin typeface="+mj-lt"/>
                <a:ea typeface="Times New Roman" panose="02020603050405020304" pitchFamily="18" charset="0"/>
                <a:cs typeface="Times New Roman" panose="02020603050405020304" pitchFamily="18" charset="0"/>
              </a:rPr>
              <a:t>and patient </a:t>
            </a:r>
            <a:r>
              <a:rPr lang="en-GB" dirty="0" smtClean="0">
                <a:latin typeface="+mj-lt"/>
                <a:ea typeface="Times New Roman" panose="02020603050405020304" pitchFamily="18" charset="0"/>
                <a:cs typeface="Times New Roman" panose="02020603050405020304" pitchFamily="18" charset="0"/>
              </a:rPr>
              <a:t>safety/ electrical </a:t>
            </a:r>
            <a:r>
              <a:rPr lang="en-GB" dirty="0">
                <a:latin typeface="+mj-lt"/>
                <a:ea typeface="Times New Roman" panose="02020603050405020304" pitchFamily="18" charset="0"/>
                <a:cs typeface="Times New Roman" panose="02020603050405020304" pitchFamily="18" charset="0"/>
              </a:rPr>
              <a:t>safety</a:t>
            </a:r>
          </a:p>
          <a:p>
            <a:pPr marL="285750" indent="-285750">
              <a:buFont typeface="Courier New" panose="02070309020205020404" pitchFamily="49" charset="0"/>
              <a:buChar char="o"/>
            </a:pPr>
            <a:r>
              <a:rPr lang="en-GB" dirty="0" smtClean="0">
                <a:latin typeface="+mj-lt"/>
                <a:ea typeface="Times New Roman" panose="02020603050405020304" pitchFamily="18" charset="0"/>
                <a:cs typeface="Times New Roman" panose="02020603050405020304" pitchFamily="18" charset="0"/>
              </a:rPr>
              <a:t>performance monitoring</a:t>
            </a:r>
            <a:endParaRPr lang="en-GB" dirty="0">
              <a:latin typeface="+mj-lt"/>
              <a:ea typeface="Times New Roman" panose="02020603050405020304" pitchFamily="18" charset="0"/>
              <a:cs typeface="Times New Roman" panose="02020603050405020304" pitchFamily="18" charset="0"/>
            </a:endParaRPr>
          </a:p>
          <a:p>
            <a:pPr lvl="1"/>
            <a:r>
              <a:rPr lang="en-GB" dirty="0" smtClean="0">
                <a:latin typeface="+mj-lt"/>
                <a:ea typeface="Times New Roman" panose="02020603050405020304" pitchFamily="18" charset="0"/>
                <a:cs typeface="Times New Roman" panose="02020603050405020304" pitchFamily="18" charset="0"/>
              </a:rPr>
              <a:t>calibration / quality </a:t>
            </a:r>
            <a:r>
              <a:rPr lang="en-GB" dirty="0">
                <a:latin typeface="+mj-lt"/>
                <a:ea typeface="Times New Roman" panose="02020603050405020304" pitchFamily="18" charset="0"/>
                <a:cs typeface="Times New Roman" panose="02020603050405020304" pitchFamily="18" charset="0"/>
              </a:rPr>
              <a:t>assurance and </a:t>
            </a:r>
            <a:r>
              <a:rPr lang="en-GB" dirty="0" smtClean="0">
                <a:latin typeface="+mj-lt"/>
                <a:ea typeface="Times New Roman" panose="02020603050405020304" pitchFamily="18" charset="0"/>
                <a:cs typeface="Times New Roman" panose="02020603050405020304" pitchFamily="18" charset="0"/>
              </a:rPr>
              <a:t>control</a:t>
            </a:r>
            <a:endParaRPr lang="en-GB" dirty="0">
              <a:latin typeface="+mj-lt"/>
              <a:ea typeface="Times New Roman" panose="02020603050405020304" pitchFamily="18" charset="0"/>
              <a:cs typeface="Times New Roman" panose="02020603050405020304" pitchFamily="18" charset="0"/>
            </a:endParaRPr>
          </a:p>
        </p:txBody>
      </p:sp>
      <p:sp>
        <p:nvSpPr>
          <p:cNvPr id="9" name="Titel 1"/>
          <p:cNvSpPr txBox="1">
            <a:spLocks/>
          </p:cNvSpPr>
          <p:nvPr/>
        </p:nvSpPr>
        <p:spPr>
          <a:xfrm>
            <a:off x="6387797" y="5035783"/>
            <a:ext cx="5011871" cy="424148"/>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sz="18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18.6.3 </a:t>
            </a:r>
            <a:r>
              <a:rPr lang="en-GB" sz="18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 Maintain </a:t>
            </a:r>
            <a:r>
              <a:rPr lang="en-GB" sz="18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an </a:t>
            </a:r>
            <a:r>
              <a:rPr lang="en-GB" sz="18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X-ray </a:t>
            </a:r>
            <a:r>
              <a:rPr lang="en-GB" sz="18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machine.</a:t>
            </a:r>
          </a:p>
        </p:txBody>
      </p:sp>
      <p:cxnSp>
        <p:nvCxnSpPr>
          <p:cNvPr id="11" name="Rechte verbindingslijn 10"/>
          <p:cNvCxnSpPr/>
          <p:nvPr/>
        </p:nvCxnSpPr>
        <p:spPr>
          <a:xfrm flipV="1">
            <a:off x="476250" y="1257300"/>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kstvak 9"/>
          <p:cNvSpPr txBox="1"/>
          <p:nvPr/>
        </p:nvSpPr>
        <p:spPr>
          <a:xfrm>
            <a:off x="0" y="6513265"/>
            <a:ext cx="12192000"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3" name="Tekstvak 2"/>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pic>
        <p:nvPicPr>
          <p:cNvPr id="8" name="Afbeelding 7"/>
          <p:cNvPicPr>
            <a:picLocks noChangeAspect="1"/>
          </p:cNvPicPr>
          <p:nvPr/>
        </p:nvPicPr>
        <p:blipFill>
          <a:blip r:embed="rId2"/>
          <a:stretch>
            <a:fillRect/>
          </a:stretch>
        </p:blipFill>
        <p:spPr>
          <a:xfrm>
            <a:off x="6397322" y="1419651"/>
            <a:ext cx="4331003" cy="3481380"/>
          </a:xfrm>
          <a:prstGeom prst="rect">
            <a:avLst/>
          </a:prstGeom>
        </p:spPr>
      </p:pic>
    </p:spTree>
    <p:extLst>
      <p:ext uri="{BB962C8B-B14F-4D97-AF65-F5344CB8AC3E}">
        <p14:creationId xmlns:p14="http://schemas.microsoft.com/office/powerpoint/2010/main" val="14710793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9921198"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Schematic diagram of a simple </a:t>
            </a:r>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X-ray </a:t>
            </a: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Generator</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X-Ray Machine</a:t>
            </a:r>
            <a:endParaRPr lang="en-GB" sz="2000" b="1" kern="0" dirty="0">
              <a:solidFill>
                <a:srgbClr val="2E74B5"/>
              </a:solidFill>
              <a:latin typeface="Calibri Light" panose="020F0302020204030204" pitchFamily="34"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pic>
        <p:nvPicPr>
          <p:cNvPr id="9" name="Picture 2" descr="x-ray circuit"/>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3316" y="1331632"/>
            <a:ext cx="7443397" cy="492752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3"/>
          <p:cNvSpPr txBox="1"/>
          <p:nvPr/>
        </p:nvSpPr>
        <p:spPr>
          <a:xfrm>
            <a:off x="8392504" y="2480694"/>
            <a:ext cx="3009900" cy="2862322"/>
          </a:xfrm>
          <a:prstGeom prst="rect">
            <a:avLst/>
          </a:prstGeom>
          <a:noFill/>
        </p:spPr>
        <p:txBody>
          <a:bodyPr wrap="square" rtlCol="0">
            <a:spAutoFit/>
          </a:bodyPr>
          <a:lstStyle/>
          <a:p>
            <a:r>
              <a:rPr lang="en-US" dirty="0"/>
              <a:t>  1- main breaker</a:t>
            </a:r>
          </a:p>
          <a:p>
            <a:r>
              <a:rPr lang="en-US" dirty="0"/>
              <a:t>  2- exposure switch</a:t>
            </a:r>
          </a:p>
          <a:p>
            <a:r>
              <a:rPr lang="en-US" dirty="0"/>
              <a:t>  3- autotransformer</a:t>
            </a:r>
          </a:p>
          <a:p>
            <a:r>
              <a:rPr lang="en-US" dirty="0"/>
              <a:t>  4- timer circuit</a:t>
            </a:r>
          </a:p>
          <a:p>
            <a:r>
              <a:rPr lang="en-US" dirty="0"/>
              <a:t>  5- high voltage transformer</a:t>
            </a:r>
          </a:p>
          <a:p>
            <a:r>
              <a:rPr lang="en-US" dirty="0"/>
              <a:t>  6- Rectifier Bridge</a:t>
            </a:r>
          </a:p>
          <a:p>
            <a:r>
              <a:rPr lang="en-US" dirty="0"/>
              <a:t>  7- Filament control</a:t>
            </a:r>
          </a:p>
          <a:p>
            <a:r>
              <a:rPr lang="en-US" dirty="0"/>
              <a:t>  8- Filament step down</a:t>
            </a:r>
          </a:p>
          <a:p>
            <a:r>
              <a:rPr lang="en-US" dirty="0"/>
              <a:t>  9- X-ray Tube</a:t>
            </a:r>
          </a:p>
          <a:p>
            <a:r>
              <a:rPr lang="en-US" dirty="0"/>
              <a:t>10- rotor stator.</a:t>
            </a:r>
          </a:p>
        </p:txBody>
      </p:sp>
    </p:spTree>
    <p:extLst>
      <p:ext uri="{BB962C8B-B14F-4D97-AF65-F5344CB8AC3E}">
        <p14:creationId xmlns:p14="http://schemas.microsoft.com/office/powerpoint/2010/main" val="42508086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X-ray </a:t>
            </a: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collimator</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9"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Radiology Fundamentals</a:t>
            </a:r>
            <a:endParaRPr lang="en-GB" sz="2000" b="1" kern="0" dirty="0">
              <a:solidFill>
                <a:srgbClr val="2E74B5"/>
              </a:solidFill>
              <a:latin typeface="Calibri Light" panose="020F0302020204030204" pitchFamily="34" charset="0"/>
              <a:cs typeface="Times New Roman" panose="02020603050405020304" pitchFamily="18" charset="0"/>
            </a:endParaRPr>
          </a:p>
        </p:txBody>
      </p:sp>
      <p:sp>
        <p:nvSpPr>
          <p:cNvPr id="3" name="Rechthoek 2"/>
          <p:cNvSpPr/>
          <p:nvPr/>
        </p:nvSpPr>
        <p:spPr>
          <a:xfrm>
            <a:off x="3307731" y="1366521"/>
            <a:ext cx="5150470" cy="2462213"/>
          </a:xfrm>
          <a:prstGeom prst="rect">
            <a:avLst/>
          </a:prstGeom>
        </p:spPr>
        <p:txBody>
          <a:bodyPr wrap="square">
            <a:spAutoFit/>
          </a:bodyPr>
          <a:lstStyle/>
          <a:p>
            <a:pPr>
              <a:spcAft>
                <a:spcPts val="600"/>
              </a:spcAft>
            </a:pPr>
            <a:r>
              <a:rPr lang="en-GB" dirty="0">
                <a:latin typeface="+mj-lt"/>
              </a:rPr>
              <a:t>The primary function </a:t>
            </a:r>
            <a:r>
              <a:rPr lang="en-GB" dirty="0" smtClean="0">
                <a:latin typeface="+mj-lt"/>
              </a:rPr>
              <a:t>of the collimator is </a:t>
            </a:r>
            <a:r>
              <a:rPr lang="en-GB" dirty="0">
                <a:latin typeface="+mj-lt"/>
              </a:rPr>
              <a:t>to reduce the size of the radiation field to the area of interest.</a:t>
            </a:r>
          </a:p>
          <a:p>
            <a:pPr>
              <a:spcAft>
                <a:spcPts val="600"/>
              </a:spcAft>
            </a:pPr>
            <a:r>
              <a:rPr lang="en-GB" dirty="0" smtClean="0">
                <a:latin typeface="+mj-lt"/>
              </a:rPr>
              <a:t>This </a:t>
            </a:r>
            <a:r>
              <a:rPr lang="en-GB" dirty="0">
                <a:latin typeface="+mj-lt"/>
              </a:rPr>
              <a:t>also reduces scatter and helps with image quality</a:t>
            </a:r>
            <a:r>
              <a:rPr lang="en-GB" dirty="0" smtClean="0">
                <a:latin typeface="+mj-lt"/>
              </a:rPr>
              <a:t>.</a:t>
            </a:r>
            <a:endParaRPr lang="en-GB" dirty="0">
              <a:latin typeface="+mj-lt"/>
            </a:endParaRPr>
          </a:p>
          <a:p>
            <a:pPr>
              <a:spcAft>
                <a:spcPts val="600"/>
              </a:spcAft>
            </a:pPr>
            <a:r>
              <a:rPr lang="en-GB" dirty="0">
                <a:latin typeface="+mj-lt"/>
              </a:rPr>
              <a:t>The collimator is also where the beam filtration is installed</a:t>
            </a:r>
            <a:r>
              <a:rPr lang="en-GB" dirty="0" smtClean="0">
                <a:latin typeface="+mj-lt"/>
              </a:rPr>
              <a:t>. Beam filtration consists of plates of mostly Copper or Aluminum where the X-ray beam passes through. Such filters absorb useless, low energy radiation (‘Bremsstrahlung’). </a:t>
            </a:r>
          </a:p>
        </p:txBody>
      </p:sp>
      <p:pic>
        <p:nvPicPr>
          <p:cNvPr id="5" name="Afbeelding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78057" y="1566461"/>
            <a:ext cx="3679033" cy="3118924"/>
          </a:xfrm>
          <a:prstGeom prst="rect">
            <a:avLst/>
          </a:prstGeom>
        </p:spPr>
      </p:pic>
      <p:pic>
        <p:nvPicPr>
          <p:cNvPr id="6" name="Afbeelding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773866" y="4181758"/>
            <a:ext cx="3837890" cy="1926468"/>
          </a:xfrm>
          <a:prstGeom prst="rect">
            <a:avLst/>
          </a:prstGeom>
        </p:spPr>
      </p:pic>
      <p:pic>
        <p:nvPicPr>
          <p:cNvPr id="16" name="Afbeelding 1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76249" y="1436255"/>
            <a:ext cx="2625440" cy="1933477"/>
          </a:xfrm>
          <a:prstGeom prst="rect">
            <a:avLst/>
          </a:prstGeom>
        </p:spPr>
      </p:pic>
      <p:sp>
        <p:nvSpPr>
          <p:cNvPr id="17" name="TextBox 5"/>
          <p:cNvSpPr txBox="1"/>
          <p:nvPr/>
        </p:nvSpPr>
        <p:spPr>
          <a:xfrm>
            <a:off x="2175933" y="5350610"/>
            <a:ext cx="1394733"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dirty="0" smtClean="0">
                <a:ln>
                  <a:noFill/>
                </a:ln>
                <a:solidFill>
                  <a:prstClr val="black"/>
                </a:solidFill>
                <a:effectLst/>
                <a:uLnTx/>
                <a:uFillTx/>
                <a:latin typeface="+mj-lt"/>
              </a:rPr>
              <a:t>Collimator</a:t>
            </a:r>
          </a:p>
        </p:txBody>
      </p:sp>
      <p:sp>
        <p:nvSpPr>
          <p:cNvPr id="18" name="TextBox 5"/>
          <p:cNvSpPr txBox="1"/>
          <p:nvPr/>
        </p:nvSpPr>
        <p:spPr>
          <a:xfrm>
            <a:off x="9112383" y="4977309"/>
            <a:ext cx="1964267"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dirty="0" smtClean="0">
                <a:ln>
                  <a:noFill/>
                </a:ln>
                <a:solidFill>
                  <a:prstClr val="black"/>
                </a:solidFill>
                <a:effectLst/>
                <a:uLnTx/>
                <a:uFillTx/>
                <a:latin typeface="+mj-lt"/>
              </a:rPr>
              <a:t>Collimator fixed to X-ray tube</a:t>
            </a:r>
          </a:p>
        </p:txBody>
      </p:sp>
      <p:sp>
        <p:nvSpPr>
          <p:cNvPr id="19" name="TextBox 5"/>
          <p:cNvSpPr txBox="1"/>
          <p:nvPr/>
        </p:nvSpPr>
        <p:spPr>
          <a:xfrm>
            <a:off x="956733" y="3459020"/>
            <a:ext cx="1394733"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dirty="0" smtClean="0">
                <a:ln>
                  <a:noFill/>
                </a:ln>
                <a:solidFill>
                  <a:prstClr val="black"/>
                </a:solidFill>
                <a:effectLst/>
                <a:uLnTx/>
                <a:uFillTx/>
                <a:latin typeface="+mj-lt"/>
              </a:rPr>
              <a:t>Collimator principle</a:t>
            </a:r>
          </a:p>
        </p:txBody>
      </p:sp>
    </p:spTree>
    <p:extLst>
      <p:ext uri="{BB962C8B-B14F-4D97-AF65-F5344CB8AC3E}">
        <p14:creationId xmlns:p14="http://schemas.microsoft.com/office/powerpoint/2010/main" val="6467458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X-ray </a:t>
            </a: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collimator</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9"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Radiology Fundamentals</a:t>
            </a:r>
            <a:endParaRPr lang="en-GB" sz="2000" b="1" kern="0" dirty="0">
              <a:solidFill>
                <a:srgbClr val="2E74B5"/>
              </a:solidFill>
              <a:latin typeface="Calibri Light" panose="020F0302020204030204" pitchFamily="34" charset="0"/>
              <a:cs typeface="Times New Roman" panose="02020603050405020304" pitchFamily="18" charset="0"/>
            </a:endParaRPr>
          </a:p>
        </p:txBody>
      </p:sp>
      <p:sp>
        <p:nvSpPr>
          <p:cNvPr id="3" name="Rechthoek 2"/>
          <p:cNvSpPr/>
          <p:nvPr/>
        </p:nvSpPr>
        <p:spPr>
          <a:xfrm>
            <a:off x="347784" y="1498475"/>
            <a:ext cx="5355916" cy="1554272"/>
          </a:xfrm>
          <a:prstGeom prst="rect">
            <a:avLst/>
          </a:prstGeom>
        </p:spPr>
        <p:txBody>
          <a:bodyPr wrap="square">
            <a:spAutoFit/>
          </a:bodyPr>
          <a:lstStyle/>
          <a:p>
            <a:pPr>
              <a:spcAft>
                <a:spcPts val="600"/>
              </a:spcAft>
            </a:pPr>
            <a:r>
              <a:rPr lang="en-GB" dirty="0" smtClean="0">
                <a:latin typeface="+mj-lt"/>
              </a:rPr>
              <a:t>The collimator setting needs to be adapted to the size and position of the image detector: no X-ray radiation should be sent out to where it is not detected. </a:t>
            </a:r>
          </a:p>
          <a:p>
            <a:pPr>
              <a:spcAft>
                <a:spcPts val="600"/>
              </a:spcAft>
            </a:pPr>
            <a:r>
              <a:rPr lang="en-GB" dirty="0" smtClean="0">
                <a:latin typeface="+mj-lt"/>
              </a:rPr>
              <a:t>A lamp in the collimator </a:t>
            </a:r>
            <a:r>
              <a:rPr lang="en-GB" b="1" dirty="0" smtClean="0">
                <a:solidFill>
                  <a:srgbClr val="7030A0"/>
                </a:solidFill>
                <a:latin typeface="+mj-lt"/>
              </a:rPr>
              <a:t>projects light </a:t>
            </a:r>
            <a:r>
              <a:rPr lang="en-GB" dirty="0" smtClean="0">
                <a:latin typeface="+mj-lt"/>
              </a:rPr>
              <a:t>on the patient to indicate where the X-ray beam will be. </a:t>
            </a:r>
            <a:endParaRPr lang="en-GB" dirty="0">
              <a:latin typeface="+mj-lt"/>
            </a:endParaRPr>
          </a:p>
        </p:txBody>
      </p:sp>
      <p:grpSp>
        <p:nvGrpSpPr>
          <p:cNvPr id="23" name="Groep 22"/>
          <p:cNvGrpSpPr/>
          <p:nvPr/>
        </p:nvGrpSpPr>
        <p:grpSpPr>
          <a:xfrm>
            <a:off x="5714920" y="1993108"/>
            <a:ext cx="6062133" cy="3908676"/>
            <a:chOff x="5714920" y="1993108"/>
            <a:chExt cx="6062133" cy="3908676"/>
          </a:xfrm>
        </p:grpSpPr>
        <p:sp>
          <p:nvSpPr>
            <p:cNvPr id="18" name="Rechthoek 17"/>
            <p:cNvSpPr/>
            <p:nvPr/>
          </p:nvSpPr>
          <p:spPr>
            <a:xfrm>
              <a:off x="5714920" y="4701455"/>
              <a:ext cx="6062133" cy="1200329"/>
            </a:xfrm>
            <a:prstGeom prst="rect">
              <a:avLst/>
            </a:prstGeom>
          </p:spPr>
          <p:txBody>
            <a:bodyPr wrap="square">
              <a:spAutoFit/>
            </a:bodyPr>
            <a:lstStyle/>
            <a:p>
              <a:r>
                <a:rPr lang="en-GB" dirty="0" smtClean="0">
                  <a:latin typeface="+mj-lt"/>
                </a:rPr>
                <a:t>The </a:t>
              </a:r>
              <a:r>
                <a:rPr lang="en-GB" dirty="0">
                  <a:latin typeface="+mj-lt"/>
                </a:rPr>
                <a:t>most </a:t>
              </a:r>
              <a:r>
                <a:rPr lang="en-GB" dirty="0" smtClean="0">
                  <a:latin typeface="+mj-lt"/>
                </a:rPr>
                <a:t>common collimator </a:t>
              </a:r>
              <a:r>
                <a:rPr lang="en-GB" dirty="0">
                  <a:latin typeface="+mj-lt"/>
                </a:rPr>
                <a:t>failure is </a:t>
              </a:r>
              <a:r>
                <a:rPr lang="en-GB" dirty="0" smtClean="0">
                  <a:latin typeface="+mj-lt"/>
                </a:rPr>
                <a:t>a </a:t>
              </a:r>
              <a:r>
                <a:rPr lang="en-GB" b="1" dirty="0" smtClean="0">
                  <a:solidFill>
                    <a:srgbClr val="7030A0"/>
                  </a:solidFill>
                  <a:latin typeface="+mj-lt"/>
                </a:rPr>
                <a:t>non-functioning lamp</a:t>
              </a:r>
              <a:r>
                <a:rPr lang="en-GB" dirty="0">
                  <a:latin typeface="+mj-lt"/>
                </a:rPr>
                <a:t>.</a:t>
              </a:r>
            </a:p>
            <a:p>
              <a:pPr marL="742950" lvl="1" indent="-285750">
                <a:buFont typeface="Arial" panose="020B0604020202020204" pitchFamily="34" charset="0"/>
                <a:buChar char="•"/>
              </a:pPr>
              <a:r>
                <a:rPr lang="en-GB" dirty="0">
                  <a:latin typeface="+mj-lt"/>
                </a:rPr>
                <a:t>Try to get and keep an extra bulb.</a:t>
              </a:r>
            </a:p>
            <a:p>
              <a:pPr marL="742950" lvl="1" indent="-285750">
                <a:buFont typeface="Arial" panose="020B0604020202020204" pitchFamily="34" charset="0"/>
                <a:buChar char="•"/>
              </a:pPr>
              <a:r>
                <a:rPr lang="en-GB" dirty="0">
                  <a:latin typeface="+mj-lt"/>
                </a:rPr>
                <a:t>Don’t touch it will your fingers during </a:t>
              </a:r>
              <a:r>
                <a:rPr lang="en-GB" dirty="0" smtClean="0">
                  <a:latin typeface="+mj-lt"/>
                </a:rPr>
                <a:t>installation. Oil </a:t>
              </a:r>
              <a:r>
                <a:rPr lang="en-GB" dirty="0">
                  <a:latin typeface="+mj-lt"/>
                </a:rPr>
                <a:t>on your fingers creates a hot spot on the </a:t>
              </a:r>
              <a:r>
                <a:rPr lang="en-GB" dirty="0" smtClean="0">
                  <a:latin typeface="+mj-lt"/>
                </a:rPr>
                <a:t>bulb.</a:t>
              </a:r>
              <a:endParaRPr lang="en-GB" dirty="0">
                <a:latin typeface="+mj-lt"/>
              </a:endParaRPr>
            </a:p>
          </p:txBody>
        </p:sp>
        <p:pic>
          <p:nvPicPr>
            <p:cNvPr id="19" name="Afbeelding 1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81438" y="1993108"/>
              <a:ext cx="3145142" cy="2179175"/>
            </a:xfrm>
            <a:prstGeom prst="rect">
              <a:avLst/>
            </a:prstGeom>
          </p:spPr>
        </p:pic>
        <p:sp>
          <p:nvSpPr>
            <p:cNvPr id="20" name="PIJL-OMLAAG 19"/>
            <p:cNvSpPr/>
            <p:nvPr/>
          </p:nvSpPr>
          <p:spPr>
            <a:xfrm flipV="1">
              <a:off x="9737113" y="4032511"/>
              <a:ext cx="151954" cy="5103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1" name="Afbeelding 20"/>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429933" y="3266388"/>
            <a:ext cx="1996028" cy="2869963"/>
          </a:xfrm>
          <a:prstGeom prst="rect">
            <a:avLst/>
          </a:prstGeom>
        </p:spPr>
      </p:pic>
      <p:sp>
        <p:nvSpPr>
          <p:cNvPr id="22" name="Gebogen pijl 21"/>
          <p:cNvSpPr/>
          <p:nvPr/>
        </p:nvSpPr>
        <p:spPr>
          <a:xfrm flipV="1">
            <a:off x="1937497" y="3177770"/>
            <a:ext cx="999067" cy="2121000"/>
          </a:xfrm>
          <a:prstGeom prst="bentArrow">
            <a:avLst>
              <a:gd name="adj1" fmla="val 4208"/>
              <a:gd name="adj2" fmla="val 7206"/>
              <a:gd name="adj3" fmla="val 12755"/>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479842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9921198"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High Voltage Cable</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X-Ray Machine</a:t>
            </a:r>
            <a:endParaRPr lang="en-GB" sz="2000" b="1" kern="0" dirty="0">
              <a:solidFill>
                <a:srgbClr val="2E74B5"/>
              </a:solidFill>
              <a:latin typeface="Calibri Light" panose="020F0302020204030204" pitchFamily="34" charset="0"/>
              <a:cs typeface="Times New Roman" panose="02020603050405020304" pitchFamily="18" charset="0"/>
            </a:endParaRPr>
          </a:p>
        </p:txBody>
      </p: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2"/>
          <p:cNvSpPr txBox="1"/>
          <p:nvPr/>
        </p:nvSpPr>
        <p:spPr>
          <a:xfrm>
            <a:off x="8168273" y="3731444"/>
            <a:ext cx="3253545" cy="369332"/>
          </a:xfrm>
          <a:prstGeom prst="rect">
            <a:avLst/>
          </a:prstGeom>
          <a:noFill/>
        </p:spPr>
        <p:txBody>
          <a:bodyPr wrap="square" rtlCol="0">
            <a:spAutoFit/>
          </a:bodyPr>
          <a:lstStyle/>
          <a:p>
            <a:r>
              <a:rPr lang="en-GB" b="1" i="1" dirty="0" smtClean="0">
                <a:latin typeface="+mj-lt"/>
              </a:rPr>
              <a:t>Standard </a:t>
            </a:r>
            <a:r>
              <a:rPr lang="en-GB" b="1" i="1" dirty="0">
                <a:latin typeface="+mj-lt"/>
              </a:rPr>
              <a:t>High Voltage Connector</a:t>
            </a: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168273" y="1523067"/>
            <a:ext cx="3200263" cy="213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2"/>
          <p:cNvSpPr txBox="1"/>
          <p:nvPr/>
        </p:nvSpPr>
        <p:spPr>
          <a:xfrm>
            <a:off x="476249" y="1462248"/>
            <a:ext cx="6115558" cy="2262158"/>
          </a:xfrm>
          <a:prstGeom prst="rect">
            <a:avLst/>
          </a:prstGeom>
          <a:noFill/>
        </p:spPr>
        <p:txBody>
          <a:bodyPr wrap="square" rtlCol="0">
            <a:spAutoFit/>
          </a:bodyPr>
          <a:lstStyle/>
          <a:p>
            <a:pPr>
              <a:spcAft>
                <a:spcPts val="600"/>
              </a:spcAft>
            </a:pPr>
            <a:r>
              <a:rPr lang="en-US" b="1" dirty="0" smtClean="0">
                <a:solidFill>
                  <a:srgbClr val="7030A0"/>
                </a:solidFill>
                <a:latin typeface="+mj-lt"/>
              </a:rPr>
              <a:t>High </a:t>
            </a:r>
            <a:r>
              <a:rPr lang="en-US" b="1" dirty="0">
                <a:solidFill>
                  <a:srgbClr val="7030A0"/>
                </a:solidFill>
                <a:latin typeface="+mj-lt"/>
              </a:rPr>
              <a:t>Voltage </a:t>
            </a:r>
            <a:r>
              <a:rPr lang="en-US" b="1" dirty="0" smtClean="0">
                <a:solidFill>
                  <a:srgbClr val="7030A0"/>
                </a:solidFill>
                <a:latin typeface="+mj-lt"/>
              </a:rPr>
              <a:t>Connector</a:t>
            </a:r>
            <a:endParaRPr lang="en-US" b="1" dirty="0">
              <a:solidFill>
                <a:srgbClr val="7030A0"/>
              </a:solidFill>
              <a:latin typeface="+mj-lt"/>
            </a:endParaRPr>
          </a:p>
          <a:p>
            <a:pPr marL="225425" indent="-163513">
              <a:spcAft>
                <a:spcPts val="600"/>
              </a:spcAft>
              <a:buFont typeface="Arial" pitchFamily="34" charset="0"/>
              <a:buChar char="•"/>
            </a:pPr>
            <a:r>
              <a:rPr lang="en-US" dirty="0">
                <a:latin typeface="+mj-lt"/>
              </a:rPr>
              <a:t>Can </a:t>
            </a:r>
            <a:r>
              <a:rPr lang="en-US" b="1" dirty="0">
                <a:solidFill>
                  <a:srgbClr val="7030A0"/>
                </a:solidFill>
                <a:latin typeface="+mj-lt"/>
              </a:rPr>
              <a:t>arc</a:t>
            </a:r>
            <a:r>
              <a:rPr lang="en-US" dirty="0">
                <a:latin typeface="+mj-lt"/>
              </a:rPr>
              <a:t> destructively just from sweat on human fingers</a:t>
            </a:r>
            <a:r>
              <a:rPr lang="en-US" dirty="0" smtClean="0">
                <a:latin typeface="+mj-lt"/>
              </a:rPr>
              <a:t>!</a:t>
            </a:r>
            <a:endParaRPr lang="en-US" dirty="0">
              <a:latin typeface="+mj-lt"/>
            </a:endParaRPr>
          </a:p>
          <a:p>
            <a:pPr marL="225425" indent="-163513">
              <a:spcAft>
                <a:spcPts val="600"/>
              </a:spcAft>
              <a:buFont typeface="Arial" pitchFamily="34" charset="0"/>
              <a:buChar char="•"/>
            </a:pPr>
            <a:r>
              <a:rPr lang="en-US" dirty="0" smtClean="0">
                <a:latin typeface="+mj-lt"/>
              </a:rPr>
              <a:t>Can </a:t>
            </a:r>
            <a:r>
              <a:rPr lang="en-US" dirty="0">
                <a:latin typeface="+mj-lt"/>
              </a:rPr>
              <a:t>hold a large capacitive charge after the machine has been ‘turned off</a:t>
            </a:r>
            <a:r>
              <a:rPr lang="en-US" dirty="0" smtClean="0">
                <a:latin typeface="+mj-lt"/>
              </a:rPr>
              <a:t>’.</a:t>
            </a:r>
            <a:r>
              <a:rPr lang="en-GB" dirty="0">
                <a:latin typeface="+mj-lt"/>
              </a:rPr>
              <a:t> Grounding procedures must be used to render the high voltage section safe. </a:t>
            </a:r>
            <a:endParaRPr lang="en-GB" dirty="0" smtClean="0">
              <a:latin typeface="+mj-lt"/>
            </a:endParaRPr>
          </a:p>
          <a:p>
            <a:pPr marL="225425" indent="-163513">
              <a:spcAft>
                <a:spcPts val="600"/>
              </a:spcAft>
              <a:buFont typeface="Arial" pitchFamily="34" charset="0"/>
              <a:buChar char="•"/>
            </a:pPr>
            <a:r>
              <a:rPr lang="en-US" dirty="0" smtClean="0">
                <a:latin typeface="+mj-lt"/>
              </a:rPr>
              <a:t>Can </a:t>
            </a:r>
            <a:r>
              <a:rPr lang="en-US" dirty="0">
                <a:latin typeface="+mj-lt"/>
              </a:rPr>
              <a:t>not be measured with ‘normal’ </a:t>
            </a:r>
            <a:r>
              <a:rPr lang="en-US" dirty="0" smtClean="0">
                <a:latin typeface="+mj-lt"/>
              </a:rPr>
              <a:t>voltage measurement </a:t>
            </a:r>
            <a:r>
              <a:rPr lang="en-US" dirty="0">
                <a:latin typeface="+mj-lt"/>
              </a:rPr>
              <a:t>instruments. </a:t>
            </a:r>
            <a:endParaRPr lang="en-US" dirty="0" smtClean="0">
              <a:latin typeface="+mj-lt"/>
            </a:endParaRPr>
          </a:p>
        </p:txBody>
      </p:sp>
      <p:pic>
        <p:nvPicPr>
          <p:cNvPr id="4" name="Afbeelding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15308" y="4373472"/>
            <a:ext cx="2437439" cy="1754956"/>
          </a:xfrm>
          <a:prstGeom prst="rect">
            <a:avLst/>
          </a:prstGeom>
        </p:spPr>
      </p:pic>
    </p:spTree>
    <p:extLst>
      <p:ext uri="{BB962C8B-B14F-4D97-AF65-F5344CB8AC3E}">
        <p14:creationId xmlns:p14="http://schemas.microsoft.com/office/powerpoint/2010/main" val="30994507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Stand and Rail assembly</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9"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Radiology Fundamentals</a:t>
            </a:r>
            <a:endParaRPr lang="en-GB" sz="2000" b="1" kern="0" dirty="0">
              <a:solidFill>
                <a:srgbClr val="2E74B5"/>
              </a:solidFill>
              <a:latin typeface="Calibri Light" panose="020F0302020204030204" pitchFamily="34" charset="0"/>
              <a:cs typeface="Times New Roman" panose="02020603050405020304" pitchFamily="18" charset="0"/>
            </a:endParaRPr>
          </a:p>
        </p:txBody>
      </p:sp>
      <p:pic>
        <p:nvPicPr>
          <p:cNvPr id="4" name="Afbeelding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208120" y="1436255"/>
            <a:ext cx="5718262" cy="4287211"/>
          </a:xfrm>
          <a:prstGeom prst="rect">
            <a:avLst/>
          </a:prstGeom>
        </p:spPr>
      </p:pic>
      <p:sp>
        <p:nvSpPr>
          <p:cNvPr id="10" name="Rechthoek 9"/>
          <p:cNvSpPr/>
          <p:nvPr/>
        </p:nvSpPr>
        <p:spPr>
          <a:xfrm>
            <a:off x="412130" y="1476736"/>
            <a:ext cx="5802403" cy="1015663"/>
          </a:xfrm>
          <a:prstGeom prst="rect">
            <a:avLst/>
          </a:prstGeom>
        </p:spPr>
        <p:txBody>
          <a:bodyPr wrap="square">
            <a:spAutoFit/>
          </a:bodyPr>
          <a:lstStyle/>
          <a:p>
            <a:r>
              <a:rPr lang="en-GB" sz="2000" dirty="0" smtClean="0">
                <a:latin typeface="+mj-lt"/>
              </a:rPr>
              <a:t>As shown earlier, there are many different mechanical constructions to support Patients, X-ray tubes and detectors. </a:t>
            </a:r>
            <a:endParaRPr lang="en-GB" sz="2000" dirty="0">
              <a:latin typeface="+mj-lt"/>
            </a:endParaRPr>
          </a:p>
        </p:txBody>
      </p:sp>
      <p:sp>
        <p:nvSpPr>
          <p:cNvPr id="12" name="Rechthoek 11"/>
          <p:cNvSpPr/>
          <p:nvPr/>
        </p:nvSpPr>
        <p:spPr>
          <a:xfrm>
            <a:off x="412130" y="2636045"/>
            <a:ext cx="6047937" cy="1631216"/>
          </a:xfrm>
          <a:prstGeom prst="rect">
            <a:avLst/>
          </a:prstGeom>
        </p:spPr>
        <p:txBody>
          <a:bodyPr wrap="square">
            <a:spAutoFit/>
          </a:bodyPr>
          <a:lstStyle/>
          <a:p>
            <a:pPr>
              <a:spcAft>
                <a:spcPts val="600"/>
              </a:spcAft>
            </a:pPr>
            <a:r>
              <a:rPr lang="en-GB" sz="2000" dirty="0" smtClean="0">
                <a:latin typeface="+mj-lt"/>
              </a:rPr>
              <a:t>As always, anything that is mechanical and moves will need good maintenance (clean, grease). It will still be susceptible to problems. Mechanical parts loosen and jam. This is frequently the cause of problems in X-ray systems. </a:t>
            </a:r>
          </a:p>
        </p:txBody>
      </p:sp>
      <p:sp>
        <p:nvSpPr>
          <p:cNvPr id="13" name="Rechthoek 12"/>
          <p:cNvSpPr/>
          <p:nvPr/>
        </p:nvSpPr>
        <p:spPr>
          <a:xfrm>
            <a:off x="476249" y="4460496"/>
            <a:ext cx="5421403" cy="1323439"/>
          </a:xfrm>
          <a:prstGeom prst="rect">
            <a:avLst/>
          </a:prstGeom>
        </p:spPr>
        <p:txBody>
          <a:bodyPr wrap="square">
            <a:spAutoFit/>
          </a:bodyPr>
          <a:lstStyle/>
          <a:p>
            <a:r>
              <a:rPr lang="en-GB" sz="2000" dirty="0" smtClean="0">
                <a:latin typeface="+mj-lt"/>
              </a:rPr>
              <a:t>There may be a check (sensor) on the presence of the X-ray cassette (with film) in the table location. If the detector is not present, this will prevent the system from generating X-ray.  </a:t>
            </a:r>
          </a:p>
        </p:txBody>
      </p:sp>
    </p:spTree>
    <p:extLst>
      <p:ext uri="{BB962C8B-B14F-4D97-AF65-F5344CB8AC3E}">
        <p14:creationId xmlns:p14="http://schemas.microsoft.com/office/powerpoint/2010/main" val="10306044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9921198"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X-ray rooms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X-Ray Machine</a:t>
            </a:r>
            <a:endParaRPr lang="en-GB" sz="2000" b="1" kern="0" dirty="0">
              <a:solidFill>
                <a:srgbClr val="2E74B5"/>
              </a:solidFill>
              <a:latin typeface="Calibri Light" panose="020F0302020204030204" pitchFamily="34" charset="0"/>
              <a:cs typeface="Times New Roman" panose="02020603050405020304" pitchFamily="18" charset="0"/>
            </a:endParaRPr>
          </a:p>
        </p:txBody>
      </p: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Picture 9" descr="eq room"/>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a:xfrm>
            <a:off x="2180873" y="2008314"/>
            <a:ext cx="3033798" cy="4200756"/>
          </a:xfrm>
          <a:prstGeom prst="rect">
            <a:avLst/>
          </a:prstGeom>
        </p:spPr>
      </p:pic>
      <p:sp>
        <p:nvSpPr>
          <p:cNvPr id="16" name="TextBox 5"/>
          <p:cNvSpPr txBox="1"/>
          <p:nvPr/>
        </p:nvSpPr>
        <p:spPr>
          <a:xfrm>
            <a:off x="467704" y="1462750"/>
            <a:ext cx="10776029" cy="369332"/>
          </a:xfrm>
          <a:prstGeom prst="rect">
            <a:avLst/>
          </a:prstGeom>
          <a:noFill/>
        </p:spPr>
        <p:txBody>
          <a:bodyPr wrap="square" rtlCol="0">
            <a:spAutoFit/>
          </a:bodyPr>
          <a:lstStyle/>
          <a:p>
            <a:r>
              <a:rPr lang="en-US" dirty="0" smtClean="0">
                <a:latin typeface="+mj-lt"/>
              </a:rPr>
              <a:t>Walls </a:t>
            </a:r>
            <a:r>
              <a:rPr lang="en-US" dirty="0">
                <a:latin typeface="+mj-lt"/>
              </a:rPr>
              <a:t>and door </a:t>
            </a:r>
            <a:r>
              <a:rPr lang="en-US" dirty="0" smtClean="0">
                <a:latin typeface="+mj-lt"/>
              </a:rPr>
              <a:t>of an X-ray room are </a:t>
            </a:r>
            <a:r>
              <a:rPr lang="en-US" dirty="0">
                <a:latin typeface="+mj-lt"/>
              </a:rPr>
              <a:t>shielded with </a:t>
            </a:r>
            <a:r>
              <a:rPr lang="en-US" b="1" dirty="0">
                <a:solidFill>
                  <a:srgbClr val="7030A0"/>
                </a:solidFill>
                <a:latin typeface="+mj-lt"/>
              </a:rPr>
              <a:t>lead</a:t>
            </a:r>
            <a:r>
              <a:rPr lang="en-US" dirty="0">
                <a:latin typeface="+mj-lt"/>
              </a:rPr>
              <a:t> to </a:t>
            </a:r>
            <a:r>
              <a:rPr lang="en-US" dirty="0" smtClean="0">
                <a:latin typeface="+mj-lt"/>
              </a:rPr>
              <a:t>protect </a:t>
            </a:r>
            <a:r>
              <a:rPr lang="en-US" dirty="0">
                <a:latin typeface="+mj-lt"/>
              </a:rPr>
              <a:t>the </a:t>
            </a:r>
            <a:r>
              <a:rPr lang="en-US" dirty="0" smtClean="0">
                <a:latin typeface="+mj-lt"/>
              </a:rPr>
              <a:t>staff as well as patient in adjacent rooms.</a:t>
            </a:r>
            <a:endParaRPr lang="en-US" dirty="0">
              <a:latin typeface="+mj-lt"/>
            </a:endParaRPr>
          </a:p>
        </p:txBody>
      </p:sp>
      <p:sp>
        <p:nvSpPr>
          <p:cNvPr id="18" name="TextBox 8"/>
          <p:cNvSpPr txBox="1"/>
          <p:nvPr/>
        </p:nvSpPr>
        <p:spPr>
          <a:xfrm>
            <a:off x="576475" y="4813139"/>
            <a:ext cx="1438595" cy="923330"/>
          </a:xfrm>
          <a:prstGeom prst="rect">
            <a:avLst/>
          </a:prstGeom>
          <a:noFill/>
        </p:spPr>
        <p:txBody>
          <a:bodyPr wrap="square" rtlCol="0">
            <a:spAutoFit/>
          </a:bodyPr>
          <a:lstStyle/>
          <a:p>
            <a:pPr algn="ctr"/>
            <a:r>
              <a:rPr lang="en-US" dirty="0" smtClean="0">
                <a:latin typeface="+mj-lt"/>
              </a:rPr>
              <a:t>cable drape: </a:t>
            </a:r>
          </a:p>
          <a:p>
            <a:pPr algn="ctr"/>
            <a:r>
              <a:rPr lang="en-US" dirty="0" smtClean="0">
                <a:latin typeface="+mj-lt"/>
              </a:rPr>
              <a:t>things get stuck here !</a:t>
            </a:r>
          </a:p>
        </p:txBody>
      </p:sp>
      <p:sp>
        <p:nvSpPr>
          <p:cNvPr id="4" name="PIJL-RECHTS 3"/>
          <p:cNvSpPr/>
          <p:nvPr/>
        </p:nvSpPr>
        <p:spPr>
          <a:xfrm rot="20664517" flipV="1">
            <a:off x="1841996" y="5241564"/>
            <a:ext cx="2918888" cy="1289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Afbeelding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31780" y="2008314"/>
            <a:ext cx="2970624" cy="4112320"/>
          </a:xfrm>
          <a:prstGeom prst="rect">
            <a:avLst/>
          </a:prstGeom>
        </p:spPr>
      </p:pic>
      <p:sp>
        <p:nvSpPr>
          <p:cNvPr id="19" name="TextBox 5"/>
          <p:cNvSpPr txBox="1"/>
          <p:nvPr/>
        </p:nvSpPr>
        <p:spPr>
          <a:xfrm>
            <a:off x="6333067" y="2365073"/>
            <a:ext cx="1921934" cy="3770263"/>
          </a:xfrm>
          <a:prstGeom prst="rect">
            <a:avLst/>
          </a:prstGeom>
          <a:noFill/>
        </p:spPr>
        <p:txBody>
          <a:bodyPr wrap="square" rtlCol="0">
            <a:spAutoFit/>
          </a:bodyPr>
          <a:lstStyle/>
          <a:p>
            <a:pPr>
              <a:spcAft>
                <a:spcPts val="600"/>
              </a:spcAft>
            </a:pPr>
            <a:r>
              <a:rPr lang="en-US" dirty="0">
                <a:latin typeface="+mj-lt"/>
              </a:rPr>
              <a:t>The door to the X-ray room contains </a:t>
            </a:r>
            <a:r>
              <a:rPr lang="en-US" b="1" dirty="0" smtClean="0">
                <a:solidFill>
                  <a:srgbClr val="7030A0"/>
                </a:solidFill>
                <a:latin typeface="+mj-lt"/>
              </a:rPr>
              <a:t>lead</a:t>
            </a:r>
            <a:r>
              <a:rPr lang="en-US" dirty="0" smtClean="0">
                <a:latin typeface="+mj-lt"/>
              </a:rPr>
              <a:t>. It </a:t>
            </a:r>
            <a:r>
              <a:rPr lang="en-US" dirty="0">
                <a:latin typeface="+mj-lt"/>
              </a:rPr>
              <a:t>must be closed during exposures.</a:t>
            </a:r>
          </a:p>
          <a:p>
            <a:pPr>
              <a:spcAft>
                <a:spcPts val="600"/>
              </a:spcAft>
            </a:pPr>
            <a:r>
              <a:rPr lang="en-US" dirty="0" smtClean="0">
                <a:latin typeface="+mj-lt"/>
              </a:rPr>
              <a:t>Some </a:t>
            </a:r>
            <a:r>
              <a:rPr lang="en-US" dirty="0">
                <a:latin typeface="+mj-lt"/>
              </a:rPr>
              <a:t>machines will be connected to a door switch and will not make an exposure if the door is open or the switch is broken.</a:t>
            </a:r>
          </a:p>
        </p:txBody>
      </p:sp>
      <p:sp>
        <p:nvSpPr>
          <p:cNvPr id="20" name="TextBox 8"/>
          <p:cNvSpPr txBox="1"/>
          <p:nvPr/>
        </p:nvSpPr>
        <p:spPr>
          <a:xfrm>
            <a:off x="411686" y="2426180"/>
            <a:ext cx="1768171" cy="1754326"/>
          </a:xfrm>
          <a:prstGeom prst="rect">
            <a:avLst/>
          </a:prstGeom>
          <a:noFill/>
        </p:spPr>
        <p:txBody>
          <a:bodyPr wrap="square" rtlCol="0">
            <a:spAutoFit/>
          </a:bodyPr>
          <a:lstStyle/>
          <a:p>
            <a:pPr algn="ctr"/>
            <a:r>
              <a:rPr lang="en-US" dirty="0" smtClean="0">
                <a:latin typeface="+mj-lt"/>
              </a:rPr>
              <a:t>The X-ray tube and the detector are  moved up or down to match the height of the patient</a:t>
            </a:r>
          </a:p>
        </p:txBody>
      </p:sp>
    </p:spTree>
    <p:extLst>
      <p:ext uri="{BB962C8B-B14F-4D97-AF65-F5344CB8AC3E}">
        <p14:creationId xmlns:p14="http://schemas.microsoft.com/office/powerpoint/2010/main" val="1729637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X-ray </a:t>
            </a: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detection</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7" name="Rechthoek 6"/>
          <p:cNvSpPr/>
          <p:nvPr/>
        </p:nvSpPr>
        <p:spPr>
          <a:xfrm>
            <a:off x="313892" y="2146228"/>
            <a:ext cx="6673677" cy="1477328"/>
          </a:xfrm>
          <a:prstGeom prst="rect">
            <a:avLst/>
          </a:prstGeom>
        </p:spPr>
        <p:txBody>
          <a:bodyPr wrap="square">
            <a:spAutoFit/>
          </a:bodyPr>
          <a:lstStyle/>
          <a:p>
            <a:pPr lvl="0"/>
            <a:r>
              <a:rPr lang="en-GB" dirty="0" smtClean="0">
                <a:solidFill>
                  <a:srgbClr val="000000"/>
                </a:solidFill>
                <a:latin typeface="Calibri Light" panose="020F0302020204030204"/>
              </a:rPr>
              <a:t>That’s why an ‘</a:t>
            </a:r>
            <a:r>
              <a:rPr lang="en-GB" b="1" dirty="0" smtClean="0">
                <a:solidFill>
                  <a:srgbClr val="7030A0"/>
                </a:solidFill>
                <a:latin typeface="Calibri Light" panose="020F0302020204030204"/>
              </a:rPr>
              <a:t>intensifying screen</a:t>
            </a:r>
            <a:r>
              <a:rPr lang="en-GB" dirty="0" smtClean="0">
                <a:solidFill>
                  <a:srgbClr val="000000"/>
                </a:solidFill>
                <a:latin typeface="Calibri Light" panose="020F0302020204030204"/>
              </a:rPr>
              <a:t>’, made of fluorescent material, is mounted in front of the film. It converts the X-ray photons into visible light photons. The amount of light that it produces is proportional to the amount of incoming X-rays. The light photons are recorded by the photographic film. </a:t>
            </a:r>
          </a:p>
        </p:txBody>
      </p:sp>
      <p:sp>
        <p:nvSpPr>
          <p:cNvPr id="8"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Radiology Fundamentals</a:t>
            </a:r>
            <a:endParaRPr lang="en-GB" sz="2000" b="1" kern="0" dirty="0">
              <a:solidFill>
                <a:srgbClr val="2E74B5"/>
              </a:solidFill>
              <a:latin typeface="Calibri Light" panose="020F0302020204030204" pitchFamily="34" charset="0"/>
              <a:cs typeface="Times New Roman" panose="02020603050405020304" pitchFamily="18" charset="0"/>
            </a:endParaRPr>
          </a:p>
        </p:txBody>
      </p:sp>
      <p:sp>
        <p:nvSpPr>
          <p:cNvPr id="5" name="Rechthoek 4"/>
          <p:cNvSpPr/>
          <p:nvPr/>
        </p:nvSpPr>
        <p:spPr>
          <a:xfrm>
            <a:off x="313892" y="1392366"/>
            <a:ext cx="7802497" cy="646331"/>
          </a:xfrm>
          <a:prstGeom prst="rect">
            <a:avLst/>
          </a:prstGeom>
        </p:spPr>
        <p:txBody>
          <a:bodyPr wrap="square">
            <a:spAutoFit/>
          </a:bodyPr>
          <a:lstStyle/>
          <a:p>
            <a:pPr lvl="0"/>
            <a:r>
              <a:rPr lang="en-GB" dirty="0">
                <a:solidFill>
                  <a:srgbClr val="000000"/>
                </a:solidFill>
                <a:latin typeface="Calibri Light" panose="020F0302020204030204"/>
              </a:rPr>
              <a:t>‘Photographic’ film is insensitive to X-ray: 98% of X-rays would travel through without </a:t>
            </a:r>
            <a:r>
              <a:rPr lang="en-GB" dirty="0" smtClean="0">
                <a:solidFill>
                  <a:srgbClr val="000000"/>
                </a:solidFill>
                <a:latin typeface="Calibri Light" panose="020F0302020204030204"/>
              </a:rPr>
              <a:t>interaction</a:t>
            </a:r>
            <a:r>
              <a:rPr lang="en-GB" dirty="0">
                <a:solidFill>
                  <a:srgbClr val="000000"/>
                </a:solidFill>
                <a:latin typeface="Calibri Light" panose="020F0302020204030204"/>
              </a:rPr>
              <a:t>. </a:t>
            </a:r>
          </a:p>
        </p:txBody>
      </p:sp>
      <p:pic>
        <p:nvPicPr>
          <p:cNvPr id="6" name="Afbeelding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67333" y="1416449"/>
            <a:ext cx="2877324" cy="2099835"/>
          </a:xfrm>
          <a:prstGeom prst="rect">
            <a:avLst/>
          </a:prstGeom>
        </p:spPr>
      </p:pic>
      <p:pic>
        <p:nvPicPr>
          <p:cNvPr id="3" name="Afbeelding 2"/>
          <p:cNvPicPr>
            <a:picLocks noChangeAspect="1"/>
          </p:cNvPicPr>
          <p:nvPr/>
        </p:nvPicPr>
        <p:blipFill>
          <a:blip r:embed="rId3"/>
          <a:stretch>
            <a:fillRect/>
          </a:stretch>
        </p:blipFill>
        <p:spPr>
          <a:xfrm>
            <a:off x="792176" y="3916373"/>
            <a:ext cx="4991225" cy="2356323"/>
          </a:xfrm>
          <a:prstGeom prst="rect">
            <a:avLst/>
          </a:prstGeom>
        </p:spPr>
      </p:pic>
      <p:sp>
        <p:nvSpPr>
          <p:cNvPr id="20" name="Rechthoek 19"/>
          <p:cNvSpPr/>
          <p:nvPr/>
        </p:nvSpPr>
        <p:spPr>
          <a:xfrm>
            <a:off x="8093177" y="2248972"/>
            <a:ext cx="1543579" cy="646331"/>
          </a:xfrm>
          <a:prstGeom prst="rect">
            <a:avLst/>
          </a:prstGeom>
        </p:spPr>
        <p:txBody>
          <a:bodyPr wrap="square">
            <a:spAutoFit/>
          </a:bodyPr>
          <a:lstStyle/>
          <a:p>
            <a:pPr lvl="0" algn="ctr"/>
            <a:r>
              <a:rPr lang="en-GB" b="1" i="1" dirty="0" smtClean="0">
                <a:solidFill>
                  <a:srgbClr val="000000"/>
                </a:solidFill>
                <a:latin typeface="Calibri Light" panose="020F0302020204030204"/>
              </a:rPr>
              <a:t>Photographic film</a:t>
            </a:r>
            <a:endParaRPr lang="en-GB" b="1" i="1" dirty="0">
              <a:solidFill>
                <a:srgbClr val="000000"/>
              </a:solidFill>
              <a:latin typeface="Calibri Light" panose="020F0302020204030204"/>
            </a:endParaRPr>
          </a:p>
        </p:txBody>
      </p:sp>
      <p:pic>
        <p:nvPicPr>
          <p:cNvPr id="23" name="Afbeelding 2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55001" y="3916373"/>
            <a:ext cx="3344417" cy="2295608"/>
          </a:xfrm>
          <a:prstGeom prst="rect">
            <a:avLst/>
          </a:prstGeom>
        </p:spPr>
      </p:pic>
      <p:sp>
        <p:nvSpPr>
          <p:cNvPr id="24" name="Rechthoek 23"/>
          <p:cNvSpPr/>
          <p:nvPr/>
        </p:nvSpPr>
        <p:spPr>
          <a:xfrm>
            <a:off x="6592102" y="5044193"/>
            <a:ext cx="1543579" cy="646331"/>
          </a:xfrm>
          <a:prstGeom prst="rect">
            <a:avLst/>
          </a:prstGeom>
        </p:spPr>
        <p:txBody>
          <a:bodyPr wrap="square">
            <a:spAutoFit/>
          </a:bodyPr>
          <a:lstStyle/>
          <a:p>
            <a:pPr lvl="0" algn="ctr"/>
            <a:r>
              <a:rPr lang="en-GB" b="1" i="1" dirty="0" smtClean="0">
                <a:solidFill>
                  <a:srgbClr val="000000"/>
                </a:solidFill>
                <a:latin typeface="Calibri Light" panose="020F0302020204030204"/>
              </a:rPr>
              <a:t>Intensifying screen</a:t>
            </a:r>
            <a:endParaRPr lang="en-GB" b="1" i="1" dirty="0">
              <a:solidFill>
                <a:srgbClr val="000000"/>
              </a:solidFill>
              <a:latin typeface="Calibri Light" panose="020F0302020204030204"/>
            </a:endParaRPr>
          </a:p>
        </p:txBody>
      </p:sp>
      <p:sp>
        <p:nvSpPr>
          <p:cNvPr id="25" name="PIJL-RECHTS 24"/>
          <p:cNvSpPr/>
          <p:nvPr/>
        </p:nvSpPr>
        <p:spPr>
          <a:xfrm>
            <a:off x="8016362" y="5325026"/>
            <a:ext cx="477278" cy="1444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241961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10428818"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Film based, ‘conventional’ X-ray detection</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8"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Radiology Fundamentals</a:t>
            </a:r>
            <a:endParaRPr lang="en-GB" sz="2000" b="1" kern="0" dirty="0">
              <a:solidFill>
                <a:srgbClr val="2E74B5"/>
              </a:solidFill>
              <a:latin typeface="Calibri Light" panose="020F0302020204030204" pitchFamily="34" charset="0"/>
              <a:cs typeface="Times New Roman" panose="02020603050405020304" pitchFamily="18" charset="0"/>
            </a:endParaRPr>
          </a:p>
        </p:txBody>
      </p:sp>
      <p:sp>
        <p:nvSpPr>
          <p:cNvPr id="13" name="Rechthoek 12"/>
          <p:cNvSpPr/>
          <p:nvPr/>
        </p:nvSpPr>
        <p:spPr>
          <a:xfrm>
            <a:off x="463081" y="1547923"/>
            <a:ext cx="5284575" cy="2939266"/>
          </a:xfrm>
          <a:prstGeom prst="rect">
            <a:avLst/>
          </a:prstGeom>
        </p:spPr>
        <p:txBody>
          <a:bodyPr wrap="square">
            <a:spAutoFit/>
          </a:bodyPr>
          <a:lstStyle/>
          <a:p>
            <a:pPr lvl="0">
              <a:spcAft>
                <a:spcPts val="600"/>
              </a:spcAft>
            </a:pPr>
            <a:r>
              <a:rPr lang="en-GB" dirty="0" smtClean="0">
                <a:solidFill>
                  <a:srgbClr val="000000"/>
                </a:solidFill>
                <a:latin typeface="Calibri Light" panose="020F0302020204030204"/>
              </a:rPr>
              <a:t>Cassettes are light-proof, rigid containers that enclose the X-ray film to protect it from light. Within the cassette are two intensifying screens that fluoresce and produce visible light when irradiated by X-rays. The film is placed between the two intensifying screens, inside the cassette.</a:t>
            </a:r>
          </a:p>
          <a:p>
            <a:pPr lvl="0">
              <a:spcAft>
                <a:spcPts val="600"/>
              </a:spcAft>
            </a:pPr>
            <a:r>
              <a:rPr lang="en-GB" dirty="0" smtClean="0">
                <a:solidFill>
                  <a:srgbClr val="000000"/>
                </a:solidFill>
                <a:latin typeface="Calibri Light" panose="020F0302020204030204"/>
              </a:rPr>
              <a:t>The cassettes must be strong, rigid and durable. They must provide firm pressure so that there is good contact between the film and the screens, but must be easy to open in the dark. </a:t>
            </a:r>
            <a:endParaRPr lang="en-GB" dirty="0">
              <a:solidFill>
                <a:srgbClr val="000000"/>
              </a:solidFill>
              <a:latin typeface="Calibri Light" panose="020F0302020204030204"/>
            </a:endParaRPr>
          </a:p>
        </p:txBody>
      </p:sp>
      <p:pic>
        <p:nvPicPr>
          <p:cNvPr id="3" name="Afbeelding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55001" y="1383860"/>
            <a:ext cx="2748366" cy="2262571"/>
          </a:xfrm>
          <a:prstGeom prst="rect">
            <a:avLst/>
          </a:prstGeom>
        </p:spPr>
      </p:pic>
      <p:pic>
        <p:nvPicPr>
          <p:cNvPr id="10" name="Afbeelding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60048" y="4081537"/>
            <a:ext cx="2338271" cy="2205769"/>
          </a:xfrm>
          <a:prstGeom prst="rect">
            <a:avLst/>
          </a:prstGeom>
        </p:spPr>
      </p:pic>
      <p:sp>
        <p:nvSpPr>
          <p:cNvPr id="16" name="TextBox 5"/>
          <p:cNvSpPr txBox="1"/>
          <p:nvPr/>
        </p:nvSpPr>
        <p:spPr>
          <a:xfrm>
            <a:off x="6271720" y="4861255"/>
            <a:ext cx="1983281"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dirty="0" smtClean="0">
                <a:ln>
                  <a:noFill/>
                </a:ln>
                <a:solidFill>
                  <a:prstClr val="black"/>
                </a:solidFill>
                <a:effectLst/>
                <a:uLnTx/>
                <a:uFillTx/>
                <a:latin typeface="+mj-lt"/>
              </a:rPr>
              <a:t>Cassettes come</a:t>
            </a:r>
            <a:r>
              <a:rPr kumimoji="0" lang="en-US" sz="1800" b="1" i="1" u="none" strike="noStrike" kern="0" cap="none" spc="0" normalizeH="0" noProof="0" dirty="0" smtClean="0">
                <a:ln>
                  <a:noFill/>
                </a:ln>
                <a:solidFill>
                  <a:prstClr val="black"/>
                </a:solidFill>
                <a:effectLst/>
                <a:uLnTx/>
                <a:uFillTx/>
                <a:latin typeface="+mj-lt"/>
              </a:rPr>
              <a:t> in different sizes</a:t>
            </a:r>
            <a:endParaRPr kumimoji="0" lang="en-US" sz="1800" b="1" i="1" u="none" strike="noStrike" kern="0" cap="none" spc="0" normalizeH="0" baseline="0" noProof="0" dirty="0" smtClean="0">
              <a:ln>
                <a:noFill/>
              </a:ln>
              <a:solidFill>
                <a:prstClr val="black"/>
              </a:solidFill>
              <a:effectLst/>
              <a:uLnTx/>
              <a:uFillTx/>
              <a:latin typeface="+mj-lt"/>
            </a:endParaRPr>
          </a:p>
        </p:txBody>
      </p:sp>
      <p:sp>
        <p:nvSpPr>
          <p:cNvPr id="17" name="PIJL-RECHTS 16"/>
          <p:cNvSpPr/>
          <p:nvPr/>
        </p:nvSpPr>
        <p:spPr>
          <a:xfrm>
            <a:off x="7160217" y="2381699"/>
            <a:ext cx="619932" cy="2745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274351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Afbeelding 32"/>
          <p:cNvPicPr>
            <a:picLocks noChangeAspect="1"/>
          </p:cNvPicPr>
          <p:nvPr/>
        </p:nvPicPr>
        <p:blipFill>
          <a:blip r:embed="rId2"/>
          <a:stretch>
            <a:fillRect/>
          </a:stretch>
        </p:blipFill>
        <p:spPr>
          <a:xfrm>
            <a:off x="7411696" y="2493592"/>
            <a:ext cx="4448697" cy="3081712"/>
          </a:xfrm>
          <a:prstGeom prst="rect">
            <a:avLst/>
          </a:prstGeom>
        </p:spPr>
      </p:pic>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10428818"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‘Digital’ X-ray systems: CR</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8"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Radiology Fundamentals</a:t>
            </a:r>
            <a:endParaRPr lang="en-GB" sz="2000" b="1" kern="0" dirty="0">
              <a:solidFill>
                <a:srgbClr val="2E74B5"/>
              </a:solidFill>
              <a:latin typeface="Calibri Light" panose="020F0302020204030204" pitchFamily="34" charset="0"/>
              <a:cs typeface="Times New Roman" panose="02020603050405020304" pitchFamily="18" charset="0"/>
            </a:endParaRPr>
          </a:p>
        </p:txBody>
      </p:sp>
      <p:sp>
        <p:nvSpPr>
          <p:cNvPr id="12" name="Content Placeholder 2"/>
          <p:cNvSpPr txBox="1">
            <a:spLocks/>
          </p:cNvSpPr>
          <p:nvPr/>
        </p:nvSpPr>
        <p:spPr>
          <a:xfrm>
            <a:off x="1280504" y="1345527"/>
            <a:ext cx="9387496" cy="439415"/>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a:lnSpc>
                <a:spcPct val="100000"/>
              </a:lnSpc>
              <a:spcBef>
                <a:spcPts val="0"/>
              </a:spcBef>
              <a:spcAft>
                <a:spcPts val="600"/>
              </a:spcAft>
            </a:pPr>
            <a:r>
              <a:rPr lang="en-US" sz="1800" dirty="0" smtClean="0">
                <a:solidFill>
                  <a:srgbClr val="000000"/>
                </a:solidFill>
                <a:latin typeface="Calibri Light" panose="020F0302020204030204"/>
              </a:rPr>
              <a:t>Since the 1980’s different </a:t>
            </a:r>
            <a:r>
              <a:rPr lang="en-US" sz="1800" dirty="0">
                <a:solidFill>
                  <a:srgbClr val="000000"/>
                </a:solidFill>
                <a:latin typeface="Calibri Light" panose="020F0302020204030204"/>
              </a:rPr>
              <a:t>generations of digital X-ray </a:t>
            </a:r>
            <a:r>
              <a:rPr lang="en-US" sz="1800" dirty="0" smtClean="0">
                <a:solidFill>
                  <a:srgbClr val="000000"/>
                </a:solidFill>
                <a:latin typeface="Calibri Light" panose="020F0302020204030204"/>
              </a:rPr>
              <a:t>technology have entered the market place:</a:t>
            </a:r>
            <a:endParaRPr lang="en-US" sz="1800" dirty="0">
              <a:solidFill>
                <a:srgbClr val="000000"/>
              </a:solidFill>
              <a:latin typeface="Calibri Light" panose="020F0302020204030204"/>
            </a:endParaRPr>
          </a:p>
        </p:txBody>
      </p:sp>
      <p:cxnSp>
        <p:nvCxnSpPr>
          <p:cNvPr id="19" name="Straight Arrow Connector 5"/>
          <p:cNvCxnSpPr/>
          <p:nvPr/>
        </p:nvCxnSpPr>
        <p:spPr>
          <a:xfrm flipH="1">
            <a:off x="9593558" y="2281913"/>
            <a:ext cx="42487" cy="9015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7"/>
          <p:cNvCxnSpPr/>
          <p:nvPr/>
        </p:nvCxnSpPr>
        <p:spPr>
          <a:xfrm>
            <a:off x="8379352" y="2551630"/>
            <a:ext cx="464060" cy="14954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9"/>
          <p:cNvCxnSpPr/>
          <p:nvPr/>
        </p:nvCxnSpPr>
        <p:spPr>
          <a:xfrm flipH="1">
            <a:off x="11078851" y="2440695"/>
            <a:ext cx="420306" cy="8670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TextBox 10"/>
          <p:cNvSpPr txBox="1"/>
          <p:nvPr/>
        </p:nvSpPr>
        <p:spPr>
          <a:xfrm>
            <a:off x="7556429" y="1886066"/>
            <a:ext cx="994037" cy="646331"/>
          </a:xfrm>
          <a:prstGeom prst="rect">
            <a:avLst/>
          </a:prstGeom>
          <a:noFill/>
        </p:spPr>
        <p:txBody>
          <a:bodyPr wrap="square" rtlCol="0">
            <a:spAutoFit/>
          </a:bodyPr>
          <a:lstStyle/>
          <a:p>
            <a:pPr algn="ctr"/>
            <a:r>
              <a:rPr lang="en-US" b="1" i="1" dirty="0">
                <a:latin typeface="+mj-lt"/>
              </a:rPr>
              <a:t>CR cassette</a:t>
            </a:r>
          </a:p>
        </p:txBody>
      </p:sp>
      <p:sp>
        <p:nvSpPr>
          <p:cNvPr id="23" name="TextBox 11"/>
          <p:cNvSpPr txBox="1"/>
          <p:nvPr/>
        </p:nvSpPr>
        <p:spPr>
          <a:xfrm>
            <a:off x="9082137" y="1635582"/>
            <a:ext cx="906211" cy="646331"/>
          </a:xfrm>
          <a:prstGeom prst="rect">
            <a:avLst/>
          </a:prstGeom>
          <a:noFill/>
        </p:spPr>
        <p:txBody>
          <a:bodyPr wrap="square" rtlCol="0">
            <a:spAutoFit/>
          </a:bodyPr>
          <a:lstStyle/>
          <a:p>
            <a:pPr algn="ctr"/>
            <a:r>
              <a:rPr lang="en-US" b="1" i="1" dirty="0">
                <a:latin typeface="+mj-lt"/>
              </a:rPr>
              <a:t>CR Reader</a:t>
            </a:r>
          </a:p>
        </p:txBody>
      </p:sp>
      <p:sp>
        <p:nvSpPr>
          <p:cNvPr id="24" name="TextBox 12"/>
          <p:cNvSpPr txBox="1"/>
          <p:nvPr/>
        </p:nvSpPr>
        <p:spPr>
          <a:xfrm>
            <a:off x="10863152" y="2024566"/>
            <a:ext cx="1181610" cy="369332"/>
          </a:xfrm>
          <a:prstGeom prst="rect">
            <a:avLst/>
          </a:prstGeom>
          <a:noFill/>
        </p:spPr>
        <p:txBody>
          <a:bodyPr wrap="square" rtlCol="0">
            <a:spAutoFit/>
          </a:bodyPr>
          <a:lstStyle/>
          <a:p>
            <a:r>
              <a:rPr lang="en-US" b="1" i="1" dirty="0">
                <a:latin typeface="+mj-lt"/>
              </a:rPr>
              <a:t>Computer</a:t>
            </a:r>
          </a:p>
        </p:txBody>
      </p:sp>
      <p:pic>
        <p:nvPicPr>
          <p:cNvPr id="34" name="Afbeelding 3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22998" y="4568487"/>
            <a:ext cx="3097213" cy="1647744"/>
          </a:xfrm>
          <a:prstGeom prst="rect">
            <a:avLst/>
          </a:prstGeom>
        </p:spPr>
      </p:pic>
      <p:sp>
        <p:nvSpPr>
          <p:cNvPr id="35" name="Rechthoek 34"/>
          <p:cNvSpPr/>
          <p:nvPr/>
        </p:nvSpPr>
        <p:spPr>
          <a:xfrm>
            <a:off x="482579" y="1945608"/>
            <a:ext cx="6249466" cy="2462213"/>
          </a:xfrm>
          <a:prstGeom prst="rect">
            <a:avLst/>
          </a:prstGeom>
        </p:spPr>
        <p:txBody>
          <a:bodyPr wrap="square">
            <a:spAutoFit/>
          </a:bodyPr>
          <a:lstStyle/>
          <a:p>
            <a:pPr marL="41148" lvl="3">
              <a:spcAft>
                <a:spcPts val="600"/>
              </a:spcAft>
            </a:pPr>
            <a:r>
              <a:rPr lang="en-US" b="1" dirty="0">
                <a:solidFill>
                  <a:srgbClr val="7030A0"/>
                </a:solidFill>
                <a:latin typeface="Calibri Light" panose="020F0302020204030204"/>
              </a:rPr>
              <a:t>Computed Radiography (CR): </a:t>
            </a:r>
            <a:endParaRPr lang="en-US" b="1" dirty="0" smtClean="0">
              <a:solidFill>
                <a:srgbClr val="7030A0"/>
              </a:solidFill>
              <a:latin typeface="Calibri Light" panose="020F0302020204030204"/>
            </a:endParaRPr>
          </a:p>
          <a:p>
            <a:pPr marL="41148" lvl="3">
              <a:spcAft>
                <a:spcPts val="600"/>
              </a:spcAft>
            </a:pPr>
            <a:r>
              <a:rPr lang="en-US" dirty="0" smtClean="0">
                <a:solidFill>
                  <a:srgbClr val="000000"/>
                </a:solidFill>
                <a:latin typeface="Calibri Light" panose="020F0302020204030204"/>
              </a:rPr>
              <a:t>Computed </a:t>
            </a:r>
            <a:r>
              <a:rPr lang="en-US" dirty="0">
                <a:solidFill>
                  <a:srgbClr val="000000"/>
                </a:solidFill>
                <a:latin typeface="Calibri Light" panose="020F0302020204030204"/>
              </a:rPr>
              <a:t>radiography uses </a:t>
            </a:r>
            <a:r>
              <a:rPr lang="en-GB" dirty="0">
                <a:solidFill>
                  <a:srgbClr val="000000"/>
                </a:solidFill>
                <a:latin typeface="Calibri Light" panose="020F0302020204030204"/>
              </a:rPr>
              <a:t>PSP (Photo </a:t>
            </a:r>
            <a:r>
              <a:rPr lang="en-GB" dirty="0" smtClean="0">
                <a:solidFill>
                  <a:srgbClr val="000000"/>
                </a:solidFill>
                <a:latin typeface="Calibri Light" panose="020F0302020204030204"/>
              </a:rPr>
              <a:t>Stimulated </a:t>
            </a:r>
            <a:r>
              <a:rPr lang="en-GB" dirty="0">
                <a:solidFill>
                  <a:srgbClr val="000000"/>
                </a:solidFill>
                <a:latin typeface="Calibri Light" panose="020F0302020204030204"/>
              </a:rPr>
              <a:t>S</a:t>
            </a:r>
            <a:r>
              <a:rPr lang="en-GB" dirty="0" smtClean="0">
                <a:solidFill>
                  <a:srgbClr val="000000"/>
                </a:solidFill>
                <a:latin typeface="Calibri Light" panose="020F0302020204030204"/>
              </a:rPr>
              <a:t>torage Phosphor</a:t>
            </a:r>
            <a:r>
              <a:rPr lang="en-GB" dirty="0">
                <a:solidFill>
                  <a:srgbClr val="000000"/>
                </a:solidFill>
                <a:latin typeface="Calibri Light" panose="020F0302020204030204"/>
              </a:rPr>
              <a:t>) technology </a:t>
            </a:r>
            <a:r>
              <a:rPr lang="en-GB" dirty="0" smtClean="0">
                <a:solidFill>
                  <a:srgbClr val="000000"/>
                </a:solidFill>
                <a:latin typeface="Calibri Light" panose="020F0302020204030204"/>
              </a:rPr>
              <a:t>in cassettes, combined </a:t>
            </a:r>
            <a:r>
              <a:rPr lang="en-GB" dirty="0">
                <a:solidFill>
                  <a:srgbClr val="000000"/>
                </a:solidFill>
                <a:latin typeface="Calibri Light" panose="020F0302020204030204"/>
              </a:rPr>
              <a:t>with a plate reader. X-ray is recorded/stored on the CR plate and then put in a Reader to read out the image information. </a:t>
            </a:r>
            <a:endParaRPr lang="en-GB" dirty="0" smtClean="0">
              <a:solidFill>
                <a:srgbClr val="000000"/>
              </a:solidFill>
              <a:latin typeface="Calibri Light" panose="020F0302020204030204"/>
            </a:endParaRPr>
          </a:p>
          <a:p>
            <a:pPr marL="41148" lvl="3">
              <a:spcAft>
                <a:spcPts val="600"/>
              </a:spcAft>
            </a:pPr>
            <a:r>
              <a:rPr lang="en-GB" dirty="0" smtClean="0">
                <a:solidFill>
                  <a:srgbClr val="000000"/>
                </a:solidFill>
                <a:latin typeface="Calibri Light" panose="020F0302020204030204"/>
              </a:rPr>
              <a:t>This </a:t>
            </a:r>
            <a:r>
              <a:rPr lang="en-GB" dirty="0">
                <a:solidFill>
                  <a:srgbClr val="000000"/>
                </a:solidFill>
                <a:latin typeface="Calibri Light" panose="020F0302020204030204"/>
              </a:rPr>
              <a:t>requires the same operator actions as a screen/film </a:t>
            </a:r>
            <a:r>
              <a:rPr lang="en-GB" dirty="0" smtClean="0">
                <a:solidFill>
                  <a:srgbClr val="000000"/>
                </a:solidFill>
                <a:latin typeface="Calibri Light" panose="020F0302020204030204"/>
              </a:rPr>
              <a:t>system but eliminates </a:t>
            </a:r>
            <a:r>
              <a:rPr lang="en-GB" dirty="0">
                <a:solidFill>
                  <a:srgbClr val="000000"/>
                </a:solidFill>
                <a:latin typeface="Calibri Light" panose="020F0302020204030204"/>
              </a:rPr>
              <a:t>dark room </a:t>
            </a:r>
            <a:r>
              <a:rPr lang="en-GB" dirty="0" smtClean="0">
                <a:solidFill>
                  <a:srgbClr val="000000"/>
                </a:solidFill>
                <a:latin typeface="Calibri Light" panose="020F0302020204030204"/>
              </a:rPr>
              <a:t>processing</a:t>
            </a:r>
            <a:r>
              <a:rPr lang="en-GB" dirty="0">
                <a:solidFill>
                  <a:srgbClr val="000000"/>
                </a:solidFill>
                <a:latin typeface="Calibri Light" panose="020F0302020204030204"/>
              </a:rPr>
              <a:t>. </a:t>
            </a:r>
            <a:r>
              <a:rPr lang="en-GB" dirty="0" smtClean="0">
                <a:solidFill>
                  <a:srgbClr val="000000"/>
                </a:solidFill>
                <a:latin typeface="Calibri Light" panose="020F0302020204030204"/>
              </a:rPr>
              <a:t>The data on the CR cassettes can be erased so that the cassette can be re-used. </a:t>
            </a:r>
            <a:endParaRPr lang="en-GB" dirty="0">
              <a:solidFill>
                <a:srgbClr val="000000"/>
              </a:solidFill>
              <a:latin typeface="Calibri Light" panose="020F0302020204030204"/>
            </a:endParaRPr>
          </a:p>
        </p:txBody>
      </p:sp>
      <p:sp>
        <p:nvSpPr>
          <p:cNvPr id="36" name="TextBox 10"/>
          <p:cNvSpPr txBox="1"/>
          <p:nvPr/>
        </p:nvSpPr>
        <p:spPr>
          <a:xfrm>
            <a:off x="491022" y="5133144"/>
            <a:ext cx="1912373" cy="646331"/>
          </a:xfrm>
          <a:prstGeom prst="rect">
            <a:avLst/>
          </a:prstGeom>
          <a:noFill/>
        </p:spPr>
        <p:txBody>
          <a:bodyPr wrap="square" rtlCol="0">
            <a:spAutoFit/>
          </a:bodyPr>
          <a:lstStyle/>
          <a:p>
            <a:pPr algn="ctr"/>
            <a:r>
              <a:rPr lang="en-US" b="1" i="1" dirty="0">
                <a:latin typeface="+mj-lt"/>
              </a:rPr>
              <a:t>CR </a:t>
            </a:r>
            <a:r>
              <a:rPr lang="en-US" b="1" i="1" dirty="0" smtClean="0">
                <a:latin typeface="+mj-lt"/>
              </a:rPr>
              <a:t>cassettes with different sizes</a:t>
            </a:r>
            <a:endParaRPr lang="en-US" b="1" i="1" dirty="0">
              <a:latin typeface="+mj-lt"/>
            </a:endParaRPr>
          </a:p>
        </p:txBody>
      </p:sp>
      <p:sp>
        <p:nvSpPr>
          <p:cNvPr id="18" name="Content Placeholder 2"/>
          <p:cNvSpPr txBox="1">
            <a:spLocks/>
          </p:cNvSpPr>
          <p:nvPr/>
        </p:nvSpPr>
        <p:spPr>
          <a:xfrm>
            <a:off x="6096000" y="5666926"/>
            <a:ext cx="6040895" cy="622156"/>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lnSpc>
                <a:spcPct val="100000"/>
              </a:lnSpc>
              <a:spcBef>
                <a:spcPts val="0"/>
              </a:spcBef>
              <a:spcAft>
                <a:spcPts val="0"/>
              </a:spcAft>
            </a:pPr>
            <a:r>
              <a:rPr lang="en-US" sz="1800" dirty="0" smtClean="0">
                <a:solidFill>
                  <a:schemeClr val="tx1"/>
                </a:solidFill>
                <a:latin typeface="+mj-lt"/>
              </a:rPr>
              <a:t>CR system can have damage </a:t>
            </a:r>
            <a:r>
              <a:rPr lang="en-US" sz="1800" dirty="0">
                <a:solidFill>
                  <a:schemeClr val="tx1"/>
                </a:solidFill>
                <a:latin typeface="+mj-lt"/>
              </a:rPr>
              <a:t>to the </a:t>
            </a:r>
            <a:r>
              <a:rPr lang="en-US" sz="1800" dirty="0" smtClean="0">
                <a:solidFill>
                  <a:schemeClr val="tx1"/>
                </a:solidFill>
                <a:latin typeface="+mj-lt"/>
              </a:rPr>
              <a:t>cassettes, causing artifacts. </a:t>
            </a:r>
          </a:p>
          <a:p>
            <a:pPr algn="ctr">
              <a:lnSpc>
                <a:spcPct val="100000"/>
              </a:lnSpc>
              <a:spcBef>
                <a:spcPts val="0"/>
              </a:spcBef>
              <a:spcAft>
                <a:spcPts val="0"/>
              </a:spcAft>
            </a:pPr>
            <a:r>
              <a:rPr lang="en-US" sz="1800" dirty="0" smtClean="0">
                <a:solidFill>
                  <a:schemeClr val="tx1"/>
                </a:solidFill>
                <a:latin typeface="+mj-lt"/>
              </a:rPr>
              <a:t>The </a:t>
            </a:r>
            <a:r>
              <a:rPr lang="en-US" sz="1800" dirty="0">
                <a:solidFill>
                  <a:schemeClr val="tx1"/>
                </a:solidFill>
                <a:latin typeface="+mj-lt"/>
              </a:rPr>
              <a:t>reader can have problems, usually mechanical</a:t>
            </a:r>
            <a:r>
              <a:rPr lang="en-US" sz="1800" dirty="0" smtClean="0">
                <a:solidFill>
                  <a:schemeClr val="tx1"/>
                </a:solidFill>
                <a:latin typeface="+mj-lt"/>
              </a:rPr>
              <a:t>.</a:t>
            </a:r>
            <a:endParaRPr lang="en-US" sz="1800" dirty="0">
              <a:solidFill>
                <a:schemeClr val="tx1"/>
              </a:solidFill>
              <a:latin typeface="+mj-lt"/>
            </a:endParaRPr>
          </a:p>
        </p:txBody>
      </p:sp>
    </p:spTree>
    <p:extLst>
      <p:ext uri="{BB962C8B-B14F-4D97-AF65-F5344CB8AC3E}">
        <p14:creationId xmlns:p14="http://schemas.microsoft.com/office/powerpoint/2010/main" val="26080894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10428818"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‘Digital’ X-ray systems: DR</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8"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Radiology Fundamentals</a:t>
            </a:r>
            <a:endParaRPr lang="en-GB" sz="2000" b="1" kern="0" dirty="0">
              <a:solidFill>
                <a:srgbClr val="2E74B5"/>
              </a:solidFill>
              <a:latin typeface="Calibri Light" panose="020F0302020204030204" pitchFamily="34" charset="0"/>
              <a:cs typeface="Times New Roman" panose="02020603050405020304" pitchFamily="18" charset="0"/>
            </a:endParaRPr>
          </a:p>
        </p:txBody>
      </p:sp>
      <p:sp>
        <p:nvSpPr>
          <p:cNvPr id="17" name="Rechthoek 16"/>
          <p:cNvSpPr/>
          <p:nvPr/>
        </p:nvSpPr>
        <p:spPr>
          <a:xfrm>
            <a:off x="467704" y="1543693"/>
            <a:ext cx="5098706" cy="2385268"/>
          </a:xfrm>
          <a:prstGeom prst="rect">
            <a:avLst/>
          </a:prstGeom>
        </p:spPr>
        <p:txBody>
          <a:bodyPr wrap="square">
            <a:spAutoFit/>
          </a:bodyPr>
          <a:lstStyle/>
          <a:p>
            <a:pPr marL="41148" lvl="3">
              <a:spcAft>
                <a:spcPts val="600"/>
              </a:spcAft>
            </a:pPr>
            <a:r>
              <a:rPr lang="en-US" b="1" dirty="0" smtClean="0">
                <a:solidFill>
                  <a:srgbClr val="7030A0"/>
                </a:solidFill>
                <a:latin typeface="Calibri Light" panose="020F0302020204030204"/>
              </a:rPr>
              <a:t>Digital </a:t>
            </a:r>
            <a:r>
              <a:rPr lang="en-US" b="1" dirty="0">
                <a:solidFill>
                  <a:srgbClr val="7030A0"/>
                </a:solidFill>
                <a:latin typeface="Calibri Light" panose="020F0302020204030204"/>
              </a:rPr>
              <a:t>Radiography </a:t>
            </a:r>
            <a:r>
              <a:rPr lang="en-US" b="1" dirty="0" smtClean="0">
                <a:solidFill>
                  <a:srgbClr val="7030A0"/>
                </a:solidFill>
                <a:latin typeface="Calibri Light" panose="020F0302020204030204"/>
              </a:rPr>
              <a:t>(DR</a:t>
            </a:r>
            <a:r>
              <a:rPr lang="en-US" b="1" dirty="0">
                <a:solidFill>
                  <a:srgbClr val="7030A0"/>
                </a:solidFill>
                <a:latin typeface="Calibri Light" panose="020F0302020204030204"/>
              </a:rPr>
              <a:t>): </a:t>
            </a:r>
            <a:endParaRPr lang="en-US" b="1" dirty="0" smtClean="0">
              <a:solidFill>
                <a:srgbClr val="7030A0"/>
              </a:solidFill>
              <a:latin typeface="Calibri Light" panose="020F0302020204030204"/>
            </a:endParaRPr>
          </a:p>
          <a:p>
            <a:pPr marL="41148" lvl="3">
              <a:spcAft>
                <a:spcPts val="600"/>
              </a:spcAft>
            </a:pPr>
            <a:r>
              <a:rPr lang="en-US" dirty="0">
                <a:solidFill>
                  <a:srgbClr val="000000"/>
                </a:solidFill>
                <a:latin typeface="Calibri Light" panose="020F0302020204030204"/>
              </a:rPr>
              <a:t>Digital Radiography (DR) </a:t>
            </a:r>
            <a:r>
              <a:rPr lang="en-US" dirty="0" smtClean="0">
                <a:solidFill>
                  <a:srgbClr val="000000"/>
                </a:solidFill>
                <a:latin typeface="Calibri Light" panose="020F0302020204030204"/>
              </a:rPr>
              <a:t>uses </a:t>
            </a:r>
            <a:r>
              <a:rPr lang="en-US" dirty="0">
                <a:solidFill>
                  <a:srgbClr val="000000"/>
                </a:solidFill>
                <a:latin typeface="Calibri Light" panose="020F0302020204030204"/>
              </a:rPr>
              <a:t>direct digital read out from the detector into a digital signal. With this method, there is no need for a separate ‘reader’.  </a:t>
            </a:r>
            <a:r>
              <a:rPr lang="en-US" dirty="0" smtClean="0">
                <a:solidFill>
                  <a:srgbClr val="000000"/>
                </a:solidFill>
                <a:latin typeface="Calibri Light" panose="020F0302020204030204"/>
              </a:rPr>
              <a:t>There are several technologies used - and under development - for this. Most use the same semi-conductor technology that is used to produce Integrated Circuits (IC’s).   </a:t>
            </a:r>
            <a:endParaRPr lang="en-US" dirty="0">
              <a:solidFill>
                <a:srgbClr val="000000"/>
              </a:solidFill>
              <a:latin typeface="Calibri Light" panose="020F0302020204030204"/>
            </a:endParaRPr>
          </a:p>
        </p:txBody>
      </p:sp>
      <p:pic>
        <p:nvPicPr>
          <p:cNvPr id="3" name="Afbeelding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07592" y="1543694"/>
            <a:ext cx="5561542" cy="3622774"/>
          </a:xfrm>
          <a:prstGeom prst="rect">
            <a:avLst/>
          </a:prstGeom>
        </p:spPr>
      </p:pic>
      <p:pic>
        <p:nvPicPr>
          <p:cNvPr id="9" name="Afbeelding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36861" y="4187819"/>
            <a:ext cx="1735237" cy="1958338"/>
          </a:xfrm>
          <a:prstGeom prst="rect">
            <a:avLst/>
          </a:prstGeom>
        </p:spPr>
      </p:pic>
      <p:sp>
        <p:nvSpPr>
          <p:cNvPr id="20" name="TextBox 10"/>
          <p:cNvSpPr txBox="1"/>
          <p:nvPr/>
        </p:nvSpPr>
        <p:spPr>
          <a:xfrm>
            <a:off x="628649" y="4893714"/>
            <a:ext cx="1708212" cy="646331"/>
          </a:xfrm>
          <a:prstGeom prst="rect">
            <a:avLst/>
          </a:prstGeom>
          <a:noFill/>
        </p:spPr>
        <p:txBody>
          <a:bodyPr wrap="square" rtlCol="0">
            <a:spAutoFit/>
          </a:bodyPr>
          <a:lstStyle/>
          <a:p>
            <a:pPr algn="ctr"/>
            <a:r>
              <a:rPr lang="en-US" b="1" i="1" dirty="0" smtClean="0">
                <a:latin typeface="+mj-lt"/>
              </a:rPr>
              <a:t>DR detector, with cable (!)</a:t>
            </a:r>
            <a:endParaRPr lang="en-US" b="1" i="1" dirty="0">
              <a:latin typeface="+mj-lt"/>
            </a:endParaRPr>
          </a:p>
        </p:txBody>
      </p:sp>
      <p:sp>
        <p:nvSpPr>
          <p:cNvPr id="12" name="Rechthoek 11"/>
          <p:cNvSpPr/>
          <p:nvPr/>
        </p:nvSpPr>
        <p:spPr>
          <a:xfrm>
            <a:off x="5190067" y="5525109"/>
            <a:ext cx="6440230" cy="646331"/>
          </a:xfrm>
          <a:prstGeom prst="rect">
            <a:avLst/>
          </a:prstGeom>
          <a:solidFill>
            <a:schemeClr val="bg2"/>
          </a:solidFill>
          <a:ln>
            <a:solidFill>
              <a:srgbClr val="7030A0"/>
            </a:solidFill>
          </a:ln>
        </p:spPr>
        <p:txBody>
          <a:bodyPr wrap="square">
            <a:spAutoFit/>
          </a:bodyPr>
          <a:lstStyle/>
          <a:p>
            <a:r>
              <a:rPr lang="en-GB" dirty="0" smtClean="0">
                <a:latin typeface="+mj-lt"/>
              </a:rPr>
              <a:t>If Digital Detectors capture </a:t>
            </a:r>
            <a:r>
              <a:rPr lang="en-GB" dirty="0">
                <a:latin typeface="+mj-lt"/>
              </a:rPr>
              <a:t>a good image they work, otherwise you replace them. </a:t>
            </a:r>
            <a:r>
              <a:rPr lang="en-GB" dirty="0" smtClean="0">
                <a:latin typeface="+mj-lt"/>
              </a:rPr>
              <a:t>You </a:t>
            </a:r>
            <a:r>
              <a:rPr lang="en-GB" dirty="0">
                <a:latin typeface="+mj-lt"/>
              </a:rPr>
              <a:t>can’t fix </a:t>
            </a:r>
            <a:r>
              <a:rPr lang="en-GB" dirty="0" smtClean="0">
                <a:latin typeface="+mj-lt"/>
              </a:rPr>
              <a:t>them, but they are quite robust.</a:t>
            </a:r>
            <a:endParaRPr lang="en-GB" dirty="0">
              <a:latin typeface="+mj-lt"/>
            </a:endParaRPr>
          </a:p>
        </p:txBody>
      </p:sp>
    </p:spTree>
    <p:extLst>
      <p:ext uri="{BB962C8B-B14F-4D97-AF65-F5344CB8AC3E}">
        <p14:creationId xmlns:p14="http://schemas.microsoft.com/office/powerpoint/2010/main" val="23250897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Function / use / scientific principles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X-Ray Machine</a:t>
            </a:r>
            <a:endParaRPr lang="en-GB" sz="2000" b="1" kern="0" dirty="0">
              <a:solidFill>
                <a:srgbClr val="2E74B5"/>
              </a:solidFill>
              <a:latin typeface="Calibri Light" panose="020F0302020204030204" pitchFamily="34"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7" name="Rechthoek 6"/>
          <p:cNvSpPr/>
          <p:nvPr/>
        </p:nvSpPr>
        <p:spPr>
          <a:xfrm>
            <a:off x="2919797" y="1408538"/>
            <a:ext cx="5861177" cy="646331"/>
          </a:xfrm>
          <a:prstGeom prst="rect">
            <a:avLst/>
          </a:prstGeom>
        </p:spPr>
        <p:txBody>
          <a:bodyPr wrap="square">
            <a:spAutoFit/>
          </a:bodyPr>
          <a:lstStyle/>
          <a:p>
            <a:pPr lvl="0"/>
            <a:r>
              <a:rPr lang="en-GB" dirty="0" smtClean="0">
                <a:solidFill>
                  <a:srgbClr val="000000"/>
                </a:solidFill>
                <a:latin typeface="Calibri Light" panose="020F0302020204030204"/>
              </a:rPr>
              <a:t>Much of the function, use and scientific principles of X-ray systems have been explained in the two previous lectures. </a:t>
            </a:r>
          </a:p>
        </p:txBody>
      </p:sp>
      <p:sp>
        <p:nvSpPr>
          <p:cNvPr id="8" name="Rechthoek 7"/>
          <p:cNvSpPr/>
          <p:nvPr/>
        </p:nvSpPr>
        <p:spPr>
          <a:xfrm>
            <a:off x="1716757" y="2243056"/>
            <a:ext cx="7267417" cy="646331"/>
          </a:xfrm>
          <a:prstGeom prst="rect">
            <a:avLst/>
          </a:prstGeom>
        </p:spPr>
        <p:txBody>
          <a:bodyPr wrap="square">
            <a:spAutoFit/>
          </a:bodyPr>
          <a:lstStyle/>
          <a:p>
            <a:pPr lvl="0" algn="ctr"/>
            <a:r>
              <a:rPr lang="en-GB" dirty="0" smtClean="0">
                <a:solidFill>
                  <a:srgbClr val="000000"/>
                </a:solidFill>
                <a:latin typeface="Calibri Light" panose="020F0302020204030204"/>
              </a:rPr>
              <a:t>In this lecture, we cover construction and maintenance of Radiology systems that make static images. </a:t>
            </a:r>
          </a:p>
        </p:txBody>
      </p:sp>
      <p:sp>
        <p:nvSpPr>
          <p:cNvPr id="9" name="Content Placeholder 2"/>
          <p:cNvSpPr txBox="1">
            <a:spLocks/>
          </p:cNvSpPr>
          <p:nvPr/>
        </p:nvSpPr>
        <p:spPr>
          <a:xfrm>
            <a:off x="1293424" y="3466169"/>
            <a:ext cx="8756509" cy="1234343"/>
          </a:xfrm>
          <a:prstGeom prst="rect">
            <a:avLst/>
          </a:prstGeom>
          <a:ln>
            <a:solidFill>
              <a:srgbClr val="7030A0"/>
            </a:solidFill>
          </a:ln>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lnSpc>
                <a:spcPct val="100000"/>
              </a:lnSpc>
              <a:spcBef>
                <a:spcPts val="0"/>
              </a:spcBef>
              <a:spcAft>
                <a:spcPts val="0"/>
              </a:spcAft>
            </a:pPr>
            <a:r>
              <a:rPr lang="en-US" sz="1900" dirty="0" smtClean="0">
                <a:latin typeface="+mj-lt"/>
              </a:rPr>
              <a:t>This lecture does not have the ambition to enable you to fully maintain and X-ray system by yourself. Instead, you will be able to act as a receiver of customer complaints, solve some of the most common and simple problems, and interact as an interface with an X-ray service specialist. This means you need to speak his/her (X–ray) language !</a:t>
            </a:r>
          </a:p>
        </p:txBody>
      </p:sp>
      <p:sp>
        <p:nvSpPr>
          <p:cNvPr id="3" name="Rechthoek 2"/>
          <p:cNvSpPr/>
          <p:nvPr/>
        </p:nvSpPr>
        <p:spPr>
          <a:xfrm>
            <a:off x="1158079" y="5858303"/>
            <a:ext cx="9384612" cy="369332"/>
          </a:xfrm>
          <a:prstGeom prst="rect">
            <a:avLst/>
          </a:prstGeom>
        </p:spPr>
        <p:txBody>
          <a:bodyPr wrap="square">
            <a:spAutoFit/>
          </a:bodyPr>
          <a:lstStyle/>
          <a:p>
            <a:pPr lvl="0" algn="ctr"/>
            <a:r>
              <a:rPr lang="en-GB" dirty="0">
                <a:solidFill>
                  <a:srgbClr val="000000"/>
                </a:solidFill>
                <a:latin typeface="Calibri Light" panose="020F0302020204030204"/>
              </a:rPr>
              <a:t>In </a:t>
            </a:r>
            <a:r>
              <a:rPr lang="en-GB" dirty="0" smtClean="0">
                <a:solidFill>
                  <a:srgbClr val="000000"/>
                </a:solidFill>
                <a:latin typeface="Calibri Light" panose="020F0302020204030204"/>
              </a:rPr>
              <a:t>a next </a:t>
            </a:r>
            <a:r>
              <a:rPr lang="en-GB" dirty="0">
                <a:solidFill>
                  <a:srgbClr val="000000"/>
                </a:solidFill>
                <a:latin typeface="Calibri Light" panose="020F0302020204030204"/>
              </a:rPr>
              <a:t>lecture we </a:t>
            </a:r>
            <a:r>
              <a:rPr lang="en-GB" dirty="0" smtClean="0">
                <a:solidFill>
                  <a:srgbClr val="000000"/>
                </a:solidFill>
                <a:latin typeface="Calibri Light" panose="020F0302020204030204"/>
              </a:rPr>
              <a:t>will cover </a:t>
            </a:r>
            <a:r>
              <a:rPr lang="en-GB" dirty="0">
                <a:solidFill>
                  <a:srgbClr val="000000"/>
                </a:solidFill>
                <a:latin typeface="Calibri Light" panose="020F0302020204030204"/>
              </a:rPr>
              <a:t>the </a:t>
            </a:r>
            <a:r>
              <a:rPr lang="en-GB" dirty="0" smtClean="0">
                <a:solidFill>
                  <a:srgbClr val="000000"/>
                </a:solidFill>
                <a:latin typeface="Calibri Light" panose="020F0302020204030204"/>
              </a:rPr>
              <a:t>X-ray </a:t>
            </a:r>
            <a:r>
              <a:rPr lang="en-GB" b="1" dirty="0" smtClean="0">
                <a:solidFill>
                  <a:srgbClr val="7030A0"/>
                </a:solidFill>
                <a:latin typeface="Calibri Light" panose="020F0302020204030204"/>
              </a:rPr>
              <a:t>Fluoroscopy</a:t>
            </a:r>
            <a:r>
              <a:rPr lang="en-GB" dirty="0" smtClean="0">
                <a:solidFill>
                  <a:srgbClr val="000000"/>
                </a:solidFill>
                <a:latin typeface="Calibri Light" panose="020F0302020204030204"/>
              </a:rPr>
              <a:t> </a:t>
            </a:r>
            <a:r>
              <a:rPr lang="en-GB" dirty="0">
                <a:solidFill>
                  <a:srgbClr val="000000"/>
                </a:solidFill>
                <a:latin typeface="Calibri Light" panose="020F0302020204030204"/>
              </a:rPr>
              <a:t>systems that make dynamic </a:t>
            </a:r>
            <a:r>
              <a:rPr lang="en-GB" dirty="0" smtClean="0">
                <a:solidFill>
                  <a:srgbClr val="000000"/>
                </a:solidFill>
                <a:latin typeface="Calibri Light" panose="020F0302020204030204"/>
              </a:rPr>
              <a:t>images (video). </a:t>
            </a:r>
            <a:endParaRPr lang="en-GB" dirty="0">
              <a:solidFill>
                <a:srgbClr val="000000"/>
              </a:solidFill>
              <a:latin typeface="Calibri Light" panose="020F0302020204030204"/>
            </a:endParaRPr>
          </a:p>
        </p:txBody>
      </p:sp>
    </p:spTree>
    <p:extLst>
      <p:ext uri="{BB962C8B-B14F-4D97-AF65-F5344CB8AC3E}">
        <p14:creationId xmlns:p14="http://schemas.microsoft.com/office/powerpoint/2010/main" val="3423901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10428818"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‘Digital’ X-ray systems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8"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Radiology Fundamentals</a:t>
            </a:r>
            <a:endParaRPr lang="en-GB" sz="2000" b="1" kern="0" dirty="0">
              <a:solidFill>
                <a:srgbClr val="2E74B5"/>
              </a:solidFill>
              <a:latin typeface="Calibri Light" panose="020F0302020204030204" pitchFamily="34" charset="0"/>
              <a:cs typeface="Times New Roman" panose="02020603050405020304" pitchFamily="18" charset="0"/>
            </a:endParaRPr>
          </a:p>
        </p:txBody>
      </p:sp>
      <p:sp>
        <p:nvSpPr>
          <p:cNvPr id="4" name="Rechthoek 3"/>
          <p:cNvSpPr/>
          <p:nvPr/>
        </p:nvSpPr>
        <p:spPr>
          <a:xfrm>
            <a:off x="412130" y="1436256"/>
            <a:ext cx="7078133" cy="1477328"/>
          </a:xfrm>
          <a:prstGeom prst="rect">
            <a:avLst/>
          </a:prstGeom>
          <a:noFill/>
          <a:ln>
            <a:noFill/>
          </a:ln>
        </p:spPr>
        <p:txBody>
          <a:bodyPr wrap="square">
            <a:spAutoFit/>
          </a:bodyPr>
          <a:lstStyle/>
          <a:p>
            <a:pPr lvl="0">
              <a:spcAft>
                <a:spcPts val="600"/>
              </a:spcAft>
            </a:pPr>
            <a:r>
              <a:rPr lang="en-US" dirty="0">
                <a:solidFill>
                  <a:srgbClr val="000000"/>
                </a:solidFill>
                <a:latin typeface="Calibri Light" panose="020F0302020204030204"/>
              </a:rPr>
              <a:t>The </a:t>
            </a:r>
            <a:r>
              <a:rPr lang="en-US" dirty="0" smtClean="0">
                <a:solidFill>
                  <a:srgbClr val="000000"/>
                </a:solidFill>
                <a:latin typeface="Calibri Light" panose="020F0302020204030204"/>
              </a:rPr>
              <a:t>main value of the various detectors in digital radiography is not so much their improved image quality, but the ability to communicate, process and archive X-ray images with computers. Such hospital computer systems are known as PACS systems: </a:t>
            </a:r>
            <a:r>
              <a:rPr lang="en-US" b="1" dirty="0" smtClean="0">
                <a:solidFill>
                  <a:srgbClr val="7030A0"/>
                </a:solidFill>
                <a:latin typeface="Calibri Light" panose="020F0302020204030204"/>
              </a:rPr>
              <a:t>Picture Archiving and Communication Systems</a:t>
            </a:r>
            <a:r>
              <a:rPr lang="en-US" dirty="0" smtClean="0">
                <a:solidFill>
                  <a:srgbClr val="000000"/>
                </a:solidFill>
                <a:latin typeface="Calibri Light" panose="020F0302020204030204"/>
              </a:rPr>
              <a:t>. These are now common in rich countries.</a:t>
            </a:r>
          </a:p>
        </p:txBody>
      </p:sp>
      <p:pic>
        <p:nvPicPr>
          <p:cNvPr id="3" name="Afbeelding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916271" y="1280491"/>
            <a:ext cx="3486133" cy="2574030"/>
          </a:xfrm>
          <a:prstGeom prst="rect">
            <a:avLst/>
          </a:prstGeom>
        </p:spPr>
      </p:pic>
      <p:sp>
        <p:nvSpPr>
          <p:cNvPr id="12" name="TextBox 10"/>
          <p:cNvSpPr txBox="1"/>
          <p:nvPr/>
        </p:nvSpPr>
        <p:spPr>
          <a:xfrm>
            <a:off x="7916271" y="3901318"/>
            <a:ext cx="3486133" cy="369332"/>
          </a:xfrm>
          <a:prstGeom prst="rect">
            <a:avLst/>
          </a:prstGeom>
          <a:noFill/>
        </p:spPr>
        <p:txBody>
          <a:bodyPr wrap="square" rtlCol="0">
            <a:spAutoFit/>
          </a:bodyPr>
          <a:lstStyle/>
          <a:p>
            <a:pPr algn="ctr"/>
            <a:r>
              <a:rPr lang="en-US" b="1" i="1" dirty="0" smtClean="0">
                <a:latin typeface="+mj-lt"/>
              </a:rPr>
              <a:t>PACS ‘viewing’ or ‘work’ station</a:t>
            </a:r>
            <a:endParaRPr lang="en-US" b="1" i="1" dirty="0">
              <a:latin typeface="+mj-lt"/>
            </a:endParaRPr>
          </a:p>
        </p:txBody>
      </p:sp>
      <p:sp>
        <p:nvSpPr>
          <p:cNvPr id="5" name="Rechthoek 4"/>
          <p:cNvSpPr/>
          <p:nvPr/>
        </p:nvSpPr>
        <p:spPr>
          <a:xfrm>
            <a:off x="4114799" y="4763532"/>
            <a:ext cx="6925734" cy="1477328"/>
          </a:xfrm>
          <a:prstGeom prst="rect">
            <a:avLst/>
          </a:prstGeom>
        </p:spPr>
        <p:txBody>
          <a:bodyPr wrap="square">
            <a:spAutoFit/>
          </a:bodyPr>
          <a:lstStyle/>
          <a:p>
            <a:pPr lvl="0">
              <a:spcAft>
                <a:spcPts val="600"/>
              </a:spcAft>
            </a:pPr>
            <a:r>
              <a:rPr lang="en-GB" dirty="0" smtClean="0">
                <a:solidFill>
                  <a:srgbClr val="000000"/>
                </a:solidFill>
                <a:latin typeface="Calibri Light" panose="020F0302020204030204"/>
              </a:rPr>
              <a:t>Computer programs are used to call up different images, process these for improved visibility, write/dictate reports with findings, annotate images, send out the reports and archive all data for instantaneous availability throughout the hospital. All this has considerably changed the workflow in radiology departments as well as in the hospital.</a:t>
            </a:r>
            <a:endParaRPr lang="en-GB" dirty="0">
              <a:solidFill>
                <a:srgbClr val="000000"/>
              </a:solidFill>
              <a:latin typeface="Calibri Light" panose="020F0302020204030204"/>
            </a:endParaRPr>
          </a:p>
        </p:txBody>
      </p:sp>
      <p:pic>
        <p:nvPicPr>
          <p:cNvPr id="9" name="Afbeelding 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76249" y="3038292"/>
            <a:ext cx="3307081" cy="3255931"/>
          </a:xfrm>
          <a:prstGeom prst="rect">
            <a:avLst/>
          </a:prstGeom>
        </p:spPr>
      </p:pic>
    </p:spTree>
    <p:extLst>
      <p:ext uri="{BB962C8B-B14F-4D97-AF65-F5344CB8AC3E}">
        <p14:creationId xmlns:p14="http://schemas.microsoft.com/office/powerpoint/2010/main" val="10729239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X-ray Control Unit</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9"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Radiology Fundamentals</a:t>
            </a:r>
            <a:endParaRPr lang="en-GB" sz="2000" b="1" kern="0" dirty="0">
              <a:solidFill>
                <a:srgbClr val="2E74B5"/>
              </a:solidFill>
              <a:latin typeface="Calibri Light" panose="020F0302020204030204" pitchFamily="34" charset="0"/>
              <a:cs typeface="Times New Roman" panose="02020603050405020304" pitchFamily="18" charset="0"/>
            </a:endParaRPr>
          </a:p>
        </p:txBody>
      </p:sp>
      <p:sp>
        <p:nvSpPr>
          <p:cNvPr id="16" name="TextBox 5"/>
          <p:cNvSpPr txBox="1"/>
          <p:nvPr/>
        </p:nvSpPr>
        <p:spPr>
          <a:xfrm>
            <a:off x="792709" y="4136073"/>
            <a:ext cx="2400593"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dirty="0" smtClean="0">
                <a:ln>
                  <a:noFill/>
                </a:ln>
                <a:solidFill>
                  <a:prstClr val="black"/>
                </a:solidFill>
                <a:effectLst/>
                <a:uLnTx/>
                <a:uFillTx/>
                <a:latin typeface="+mj-lt"/>
              </a:rPr>
              <a:t>X-ray system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dirty="0" smtClean="0">
                <a:ln>
                  <a:noFill/>
                </a:ln>
                <a:solidFill>
                  <a:prstClr val="black"/>
                </a:solidFill>
                <a:effectLst/>
                <a:uLnTx/>
                <a:uFillTx/>
                <a:latin typeface="+mj-lt"/>
              </a:rPr>
              <a:t>user interface</a:t>
            </a:r>
          </a:p>
        </p:txBody>
      </p:sp>
      <p:sp>
        <p:nvSpPr>
          <p:cNvPr id="18" name="Rechthoek 17"/>
          <p:cNvSpPr/>
          <p:nvPr/>
        </p:nvSpPr>
        <p:spPr>
          <a:xfrm>
            <a:off x="4569516" y="1912368"/>
            <a:ext cx="5920926" cy="2754600"/>
          </a:xfrm>
          <a:prstGeom prst="rect">
            <a:avLst/>
          </a:prstGeom>
        </p:spPr>
        <p:txBody>
          <a:bodyPr wrap="square">
            <a:spAutoFit/>
          </a:bodyPr>
          <a:lstStyle/>
          <a:p>
            <a:r>
              <a:rPr lang="en-US" dirty="0" smtClean="0">
                <a:solidFill>
                  <a:srgbClr val="000000"/>
                </a:solidFill>
                <a:latin typeface="Calibri Light" panose="020F0302020204030204"/>
              </a:rPr>
              <a:t>In simple X-ray systems, the voltage, filament current and X-ray pulse width are entered manually on a ‘generator desk’. Together, these parameters determine for a large part the resulting Image Quality. </a:t>
            </a:r>
          </a:p>
          <a:p>
            <a:endParaRPr lang="en-US" sz="1100" dirty="0">
              <a:solidFill>
                <a:srgbClr val="000000"/>
              </a:solidFill>
              <a:latin typeface="Calibri Light" panose="020F0302020204030204"/>
            </a:endParaRPr>
          </a:p>
          <a:p>
            <a:r>
              <a:rPr lang="en-US" dirty="0" smtClean="0">
                <a:solidFill>
                  <a:srgbClr val="000000"/>
                </a:solidFill>
                <a:latin typeface="Calibri Light" panose="020F0302020204030204"/>
              </a:rPr>
              <a:t>In more modern and complex system, X-ray exposure control is performed automatically by the X-ray system. This is one reason that X-ray systems require that the user inputs what body part is being imaged. It uses this information to set the X-ray parameters. </a:t>
            </a:r>
            <a:endParaRPr lang="en-US" dirty="0">
              <a:solidFill>
                <a:srgbClr val="000000"/>
              </a:solidFill>
              <a:latin typeface="Calibri Light" panose="020F0302020204030204"/>
            </a:endParaRPr>
          </a:p>
        </p:txBody>
      </p:sp>
      <p:pic>
        <p:nvPicPr>
          <p:cNvPr id="7" name="Afbeelding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46534" y="1820367"/>
            <a:ext cx="2754938" cy="2254041"/>
          </a:xfrm>
          <a:prstGeom prst="rect">
            <a:avLst/>
          </a:prstGeom>
        </p:spPr>
      </p:pic>
    </p:spTree>
    <p:extLst>
      <p:ext uri="{BB962C8B-B14F-4D97-AF65-F5344CB8AC3E}">
        <p14:creationId xmlns:p14="http://schemas.microsoft.com/office/powerpoint/2010/main" val="10522781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9921198"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Troubleshooting </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X-Ray Machine</a:t>
            </a:r>
            <a:endParaRPr lang="en-GB" sz="2000" b="1" kern="0" dirty="0">
              <a:solidFill>
                <a:srgbClr val="2E74B5"/>
              </a:solidFill>
              <a:latin typeface="Calibri Light" panose="020F0302020204030204" pitchFamily="34"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4" name="Rechthoek 3"/>
          <p:cNvSpPr/>
          <p:nvPr/>
        </p:nvSpPr>
        <p:spPr>
          <a:xfrm>
            <a:off x="476249" y="1521453"/>
            <a:ext cx="4641063" cy="1754326"/>
          </a:xfrm>
          <a:prstGeom prst="rect">
            <a:avLst/>
          </a:prstGeom>
        </p:spPr>
        <p:txBody>
          <a:bodyPr wrap="square">
            <a:spAutoFit/>
          </a:bodyPr>
          <a:lstStyle/>
          <a:p>
            <a:r>
              <a:rPr lang="en-GB" b="1" dirty="0" smtClean="0">
                <a:solidFill>
                  <a:srgbClr val="7030A0"/>
                </a:solidFill>
                <a:latin typeface="+mj-lt"/>
              </a:rPr>
              <a:t>Common complaints </a:t>
            </a:r>
            <a:r>
              <a:rPr lang="en-GB" dirty="0">
                <a:latin typeface="+mj-lt"/>
              </a:rPr>
              <a:t>of X-ray systems </a:t>
            </a:r>
            <a:r>
              <a:rPr lang="en-GB" dirty="0" smtClean="0">
                <a:latin typeface="+mj-lt"/>
              </a:rPr>
              <a:t>consist of: </a:t>
            </a:r>
          </a:p>
          <a:p>
            <a:pPr marL="742950" lvl="1" indent="-285750">
              <a:buFont typeface="Arial" panose="020B0604020202020204" pitchFamily="34" charset="0"/>
              <a:buChar char="•"/>
            </a:pPr>
            <a:r>
              <a:rPr lang="en-GB" dirty="0" smtClean="0">
                <a:latin typeface="+mj-lt"/>
              </a:rPr>
              <a:t>getting </a:t>
            </a:r>
            <a:r>
              <a:rPr lang="en-GB" b="1" dirty="0" smtClean="0">
                <a:solidFill>
                  <a:srgbClr val="7030A0"/>
                </a:solidFill>
                <a:latin typeface="+mj-lt"/>
              </a:rPr>
              <a:t>no exposure </a:t>
            </a:r>
            <a:r>
              <a:rPr lang="en-GB" dirty="0" smtClean="0">
                <a:latin typeface="+mj-lt"/>
              </a:rPr>
              <a:t>/ image</a:t>
            </a:r>
          </a:p>
          <a:p>
            <a:pPr marL="742950" lvl="1" indent="-285750">
              <a:buFont typeface="Arial" panose="020B0604020202020204" pitchFamily="34" charset="0"/>
              <a:buChar char="•"/>
            </a:pPr>
            <a:r>
              <a:rPr lang="en-GB" dirty="0" smtClean="0">
                <a:latin typeface="+mj-lt"/>
              </a:rPr>
              <a:t>getting </a:t>
            </a:r>
            <a:r>
              <a:rPr lang="en-GB" b="1" dirty="0" smtClean="0">
                <a:solidFill>
                  <a:srgbClr val="7030A0"/>
                </a:solidFill>
                <a:latin typeface="+mj-lt"/>
              </a:rPr>
              <a:t>poor quality images</a:t>
            </a:r>
          </a:p>
          <a:p>
            <a:pPr marL="742950" lvl="1" indent="-285750">
              <a:buFont typeface="Arial" panose="020B0604020202020204" pitchFamily="34" charset="0"/>
              <a:buChar char="•"/>
            </a:pPr>
            <a:r>
              <a:rPr lang="en-GB" b="1" dirty="0" smtClean="0">
                <a:solidFill>
                  <a:srgbClr val="7030A0"/>
                </a:solidFill>
                <a:latin typeface="+mj-lt"/>
              </a:rPr>
              <a:t>mechanical failure </a:t>
            </a:r>
            <a:r>
              <a:rPr lang="en-GB" dirty="0" smtClean="0">
                <a:latin typeface="+mj-lt"/>
              </a:rPr>
              <a:t>of table/rail movement, knobs, buttons, equipment handles, motor drives, etc.</a:t>
            </a:r>
          </a:p>
        </p:txBody>
      </p:sp>
      <p:sp>
        <p:nvSpPr>
          <p:cNvPr id="12" name="Rechthoek 11"/>
          <p:cNvSpPr/>
          <p:nvPr/>
        </p:nvSpPr>
        <p:spPr>
          <a:xfrm>
            <a:off x="6544531" y="1479738"/>
            <a:ext cx="5173336" cy="2308324"/>
          </a:xfrm>
          <a:prstGeom prst="rect">
            <a:avLst/>
          </a:prstGeom>
        </p:spPr>
        <p:txBody>
          <a:bodyPr wrap="square">
            <a:spAutoFit/>
          </a:bodyPr>
          <a:lstStyle/>
          <a:p>
            <a:r>
              <a:rPr lang="en-GB" b="1" dirty="0" smtClean="0">
                <a:solidFill>
                  <a:srgbClr val="7030A0"/>
                </a:solidFill>
                <a:latin typeface="+mj-lt"/>
              </a:rPr>
              <a:t>Common causes </a:t>
            </a:r>
            <a:r>
              <a:rPr lang="en-GB" dirty="0" smtClean="0">
                <a:latin typeface="+mj-lt"/>
              </a:rPr>
              <a:t>are:</a:t>
            </a:r>
          </a:p>
          <a:p>
            <a:pPr marL="742950" lvl="1" indent="-285750">
              <a:buFont typeface="Arial" panose="020B0604020202020204" pitchFamily="34" charset="0"/>
              <a:buChar char="•"/>
            </a:pPr>
            <a:r>
              <a:rPr lang="en-GB" dirty="0" smtClean="0">
                <a:latin typeface="+mj-lt"/>
              </a:rPr>
              <a:t>user error, such as wrong program (‘technique’) selection, no cassette placed, …</a:t>
            </a:r>
          </a:p>
          <a:p>
            <a:pPr marL="742950" lvl="1" indent="-285750">
              <a:buFont typeface="Arial" panose="020B0604020202020204" pitchFamily="34" charset="0"/>
              <a:buChar char="•"/>
            </a:pPr>
            <a:r>
              <a:rPr lang="en-GB" dirty="0" smtClean="0">
                <a:latin typeface="+mj-lt"/>
              </a:rPr>
              <a:t>High Voltage transformer failure</a:t>
            </a:r>
          </a:p>
          <a:p>
            <a:pPr marL="742950" lvl="1" indent="-285750">
              <a:buFont typeface="Arial" panose="020B0604020202020204" pitchFamily="34" charset="0"/>
              <a:buChar char="•"/>
            </a:pPr>
            <a:r>
              <a:rPr lang="en-GB" dirty="0" smtClean="0">
                <a:latin typeface="+mj-lt"/>
              </a:rPr>
              <a:t>X-ray control failure</a:t>
            </a:r>
          </a:p>
          <a:p>
            <a:pPr marL="742950" lvl="1" indent="-285750">
              <a:buFont typeface="Arial" panose="020B0604020202020204" pitchFamily="34" charset="0"/>
              <a:buChar char="•"/>
            </a:pPr>
            <a:r>
              <a:rPr lang="en-GB" dirty="0" smtClean="0">
                <a:latin typeface="+mj-lt"/>
              </a:rPr>
              <a:t>collimator failure</a:t>
            </a:r>
          </a:p>
          <a:p>
            <a:pPr marL="742950" lvl="1" indent="-285750">
              <a:buFont typeface="Arial" panose="020B0604020202020204" pitchFamily="34" charset="0"/>
              <a:buChar char="•"/>
            </a:pPr>
            <a:r>
              <a:rPr lang="en-GB" dirty="0" smtClean="0">
                <a:latin typeface="+mj-lt"/>
              </a:rPr>
              <a:t>Stand failure</a:t>
            </a:r>
          </a:p>
          <a:p>
            <a:pPr marL="742950" lvl="1" indent="-285750">
              <a:buFont typeface="Arial" panose="020B0604020202020204" pitchFamily="34" charset="0"/>
              <a:buChar char="•"/>
            </a:pPr>
            <a:r>
              <a:rPr lang="en-GB" dirty="0" smtClean="0">
                <a:latin typeface="+mj-lt"/>
              </a:rPr>
              <a:t>…..</a:t>
            </a:r>
            <a:endParaRPr lang="en-GB" dirty="0">
              <a:latin typeface="+mj-lt"/>
            </a:endParaRPr>
          </a:p>
        </p:txBody>
      </p:sp>
      <p:sp>
        <p:nvSpPr>
          <p:cNvPr id="7" name="Rechthoek 6"/>
          <p:cNvSpPr/>
          <p:nvPr/>
        </p:nvSpPr>
        <p:spPr>
          <a:xfrm>
            <a:off x="481207" y="3999335"/>
            <a:ext cx="10491593" cy="646331"/>
          </a:xfrm>
          <a:prstGeom prst="rect">
            <a:avLst/>
          </a:prstGeom>
        </p:spPr>
        <p:txBody>
          <a:bodyPr wrap="square">
            <a:spAutoFit/>
          </a:bodyPr>
          <a:lstStyle/>
          <a:p>
            <a:r>
              <a:rPr lang="en-GB" b="1" dirty="0" smtClean="0">
                <a:solidFill>
                  <a:srgbClr val="7030A0"/>
                </a:solidFill>
                <a:latin typeface="+mj-lt"/>
              </a:rPr>
              <a:t>‘No Exposure’ </a:t>
            </a:r>
            <a:r>
              <a:rPr lang="en-GB" dirty="0" smtClean="0">
                <a:latin typeface="+mj-lt"/>
              </a:rPr>
              <a:t>is often related to the Generator control. This unit contains a lot of safety </a:t>
            </a:r>
            <a:r>
              <a:rPr lang="en-GB" dirty="0">
                <a:latin typeface="+mj-lt"/>
              </a:rPr>
              <a:t>circuits and interlocks </a:t>
            </a:r>
            <a:r>
              <a:rPr lang="en-GB" dirty="0" smtClean="0">
                <a:latin typeface="+mj-lt"/>
              </a:rPr>
              <a:t>that prohibit the generation of X-ray when something is deemed to be wrong. This may be caused by user error.</a:t>
            </a:r>
            <a:endParaRPr lang="en-GB" dirty="0">
              <a:latin typeface="+mj-lt"/>
            </a:endParaRPr>
          </a:p>
        </p:txBody>
      </p:sp>
      <p:sp>
        <p:nvSpPr>
          <p:cNvPr id="9" name="Rechthoek 8"/>
          <p:cNvSpPr/>
          <p:nvPr/>
        </p:nvSpPr>
        <p:spPr>
          <a:xfrm>
            <a:off x="476249" y="4834784"/>
            <a:ext cx="10345783" cy="923330"/>
          </a:xfrm>
          <a:prstGeom prst="rect">
            <a:avLst/>
          </a:prstGeom>
        </p:spPr>
        <p:txBody>
          <a:bodyPr wrap="square">
            <a:spAutoFit/>
          </a:bodyPr>
          <a:lstStyle/>
          <a:p>
            <a:r>
              <a:rPr lang="en-GB" b="1" dirty="0" smtClean="0">
                <a:solidFill>
                  <a:srgbClr val="7030A0"/>
                </a:solidFill>
                <a:latin typeface="+mj-lt"/>
              </a:rPr>
              <a:t>Cable </a:t>
            </a:r>
            <a:r>
              <a:rPr lang="en-GB" b="1" dirty="0">
                <a:solidFill>
                  <a:srgbClr val="7030A0"/>
                </a:solidFill>
                <a:latin typeface="+mj-lt"/>
              </a:rPr>
              <a:t>problems </a:t>
            </a:r>
            <a:r>
              <a:rPr lang="en-GB" dirty="0">
                <a:latin typeface="+mj-lt"/>
              </a:rPr>
              <a:t>are </a:t>
            </a:r>
            <a:r>
              <a:rPr lang="en-GB" dirty="0" smtClean="0">
                <a:latin typeface="+mj-lt"/>
              </a:rPr>
              <a:t>common: cable </a:t>
            </a:r>
            <a:r>
              <a:rPr lang="en-GB" dirty="0">
                <a:latin typeface="+mj-lt"/>
              </a:rPr>
              <a:t>drapes get caught. Power cables are stretched and broken. Cables are constantly flexed and will fail at strain reliefs</a:t>
            </a:r>
            <a:r>
              <a:rPr lang="en-GB" dirty="0" smtClean="0">
                <a:latin typeface="+mj-lt"/>
              </a:rPr>
              <a:t>. Cables </a:t>
            </a:r>
            <a:r>
              <a:rPr lang="en-GB" dirty="0">
                <a:latin typeface="+mj-lt"/>
              </a:rPr>
              <a:t>running to the tube support are very susceptible due to the constant movement.</a:t>
            </a:r>
          </a:p>
        </p:txBody>
      </p:sp>
    </p:spTree>
    <p:extLst>
      <p:ext uri="{BB962C8B-B14F-4D97-AF65-F5344CB8AC3E}">
        <p14:creationId xmlns:p14="http://schemas.microsoft.com/office/powerpoint/2010/main" val="40078509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9921198"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Troubleshooting </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X-Ray Machine</a:t>
            </a:r>
            <a:endParaRPr lang="en-GB" sz="2000" b="1" kern="0" dirty="0">
              <a:solidFill>
                <a:srgbClr val="2E74B5"/>
              </a:solidFill>
              <a:latin typeface="Calibri Light" panose="020F0302020204030204" pitchFamily="34"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8" name="Content Placeholder 2"/>
          <p:cNvSpPr txBox="1">
            <a:spLocks/>
          </p:cNvSpPr>
          <p:nvPr/>
        </p:nvSpPr>
        <p:spPr>
          <a:xfrm>
            <a:off x="476249" y="1634085"/>
            <a:ext cx="4909419" cy="3106278"/>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2" indent="0">
              <a:lnSpc>
                <a:spcPct val="100000"/>
              </a:lnSpc>
              <a:spcBef>
                <a:spcPts val="0"/>
              </a:spcBef>
              <a:spcAft>
                <a:spcPts val="1200"/>
              </a:spcAft>
              <a:buNone/>
            </a:pPr>
            <a:r>
              <a:rPr lang="en-GB" sz="1800" dirty="0" smtClean="0">
                <a:latin typeface="+mj-lt"/>
              </a:rPr>
              <a:t>When trouble shooting an X-ray system, it is not practically </a:t>
            </a:r>
            <a:r>
              <a:rPr lang="en-GB" sz="1800" dirty="0">
                <a:latin typeface="+mj-lt"/>
              </a:rPr>
              <a:t>possible to start with a book of </a:t>
            </a:r>
            <a:r>
              <a:rPr lang="en-GB" sz="1800" dirty="0" smtClean="0">
                <a:latin typeface="+mj-lt"/>
              </a:rPr>
              <a:t>schematics. X-ray systems are too complex for that. </a:t>
            </a:r>
          </a:p>
          <a:p>
            <a:pPr marL="0" lvl="2" indent="0">
              <a:lnSpc>
                <a:spcPct val="100000"/>
              </a:lnSpc>
              <a:spcBef>
                <a:spcPts val="0"/>
              </a:spcBef>
              <a:spcAft>
                <a:spcPts val="1200"/>
              </a:spcAft>
              <a:buNone/>
            </a:pPr>
            <a:r>
              <a:rPr lang="en-US" sz="1800" dirty="0" smtClean="0">
                <a:latin typeface="+mj-lt"/>
              </a:rPr>
              <a:t>First, you need to ‘</a:t>
            </a:r>
            <a:r>
              <a:rPr lang="en-US" sz="1800" b="1" dirty="0" smtClean="0">
                <a:solidFill>
                  <a:srgbClr val="7030A0"/>
                </a:solidFill>
                <a:latin typeface="+mj-lt"/>
              </a:rPr>
              <a:t>narrow down</a:t>
            </a:r>
            <a:r>
              <a:rPr lang="en-US" sz="1800" dirty="0" smtClean="0">
                <a:latin typeface="+mj-lt"/>
              </a:rPr>
              <a:t>’ the problem – based on your understanding of the system - to a specific sub-system. Then you need the service documentation to find the faulty component.</a:t>
            </a:r>
          </a:p>
          <a:p>
            <a:pPr marL="0" lvl="2" indent="0">
              <a:lnSpc>
                <a:spcPct val="100000"/>
              </a:lnSpc>
              <a:spcBef>
                <a:spcPts val="0"/>
              </a:spcBef>
              <a:spcAft>
                <a:spcPts val="1200"/>
              </a:spcAft>
              <a:buNone/>
            </a:pPr>
            <a:r>
              <a:rPr lang="en-US" sz="1800" dirty="0" smtClean="0">
                <a:latin typeface="+mj-lt"/>
              </a:rPr>
              <a:t>Actual mechanical and electronic designs vary a </a:t>
            </a:r>
            <a:r>
              <a:rPr lang="en-US" sz="1800" dirty="0" err="1" smtClean="0">
                <a:latin typeface="+mj-lt"/>
              </a:rPr>
              <a:t>a</a:t>
            </a:r>
            <a:r>
              <a:rPr lang="en-US" sz="1800" dirty="0" smtClean="0">
                <a:latin typeface="+mj-lt"/>
              </a:rPr>
              <a:t> lot between different manufacturers.</a:t>
            </a:r>
            <a:r>
              <a:rPr lang="en-GB" sz="1800" dirty="0">
                <a:latin typeface="+mj-lt"/>
              </a:rPr>
              <a:t> </a:t>
            </a:r>
            <a:r>
              <a:rPr lang="en-GB" sz="1800" dirty="0" smtClean="0">
                <a:latin typeface="+mj-lt"/>
              </a:rPr>
              <a:t>However, the </a:t>
            </a:r>
            <a:r>
              <a:rPr lang="en-GB" sz="1800" dirty="0">
                <a:latin typeface="+mj-lt"/>
              </a:rPr>
              <a:t>sub-system functions are </a:t>
            </a:r>
            <a:r>
              <a:rPr lang="en-GB" sz="1800" dirty="0" smtClean="0">
                <a:latin typeface="+mj-lt"/>
              </a:rPr>
              <a:t>similar</a:t>
            </a:r>
            <a:r>
              <a:rPr lang="en-GB" sz="1800" dirty="0">
                <a:latin typeface="+mj-lt"/>
              </a:rPr>
              <a:t>.</a:t>
            </a:r>
            <a:endParaRPr lang="en-US" sz="1800" dirty="0" smtClean="0">
              <a:latin typeface="+mj-lt"/>
            </a:endParaRPr>
          </a:p>
        </p:txBody>
      </p:sp>
      <p:sp>
        <p:nvSpPr>
          <p:cNvPr id="10" name="Content Placeholder 2"/>
          <p:cNvSpPr txBox="1">
            <a:spLocks/>
          </p:cNvSpPr>
          <p:nvPr/>
        </p:nvSpPr>
        <p:spPr>
          <a:xfrm>
            <a:off x="6407069" y="1634861"/>
            <a:ext cx="5530929" cy="4020871"/>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sz="1800" b="1" dirty="0" smtClean="0">
                <a:solidFill>
                  <a:srgbClr val="7030A0"/>
                </a:solidFill>
                <a:latin typeface="+mj-lt"/>
              </a:rPr>
              <a:t>Rules for troubleshooting:</a:t>
            </a:r>
          </a:p>
          <a:p>
            <a:pPr marL="228600" indent="-228600">
              <a:lnSpc>
                <a:spcPct val="100000"/>
              </a:lnSpc>
              <a:spcBef>
                <a:spcPts val="0"/>
              </a:spcBef>
              <a:spcAft>
                <a:spcPts val="600"/>
              </a:spcAft>
              <a:buClrTx/>
              <a:buFont typeface="Arial" panose="020B0604020202020204" pitchFamily="34" charset="0"/>
              <a:buChar char="•"/>
            </a:pPr>
            <a:r>
              <a:rPr lang="en-US" sz="1800" dirty="0" smtClean="0">
                <a:latin typeface="+mj-lt"/>
              </a:rPr>
              <a:t>Know your machines intimately.</a:t>
            </a:r>
          </a:p>
          <a:p>
            <a:pPr marL="228600" indent="-228600">
              <a:lnSpc>
                <a:spcPct val="100000"/>
              </a:lnSpc>
              <a:spcBef>
                <a:spcPts val="0"/>
              </a:spcBef>
              <a:spcAft>
                <a:spcPts val="600"/>
              </a:spcAft>
              <a:buClrTx/>
              <a:buFont typeface="Arial" panose="020B0604020202020204" pitchFamily="34" charset="0"/>
              <a:buChar char="•"/>
            </a:pPr>
            <a:r>
              <a:rPr lang="en-US" sz="1800" dirty="0" smtClean="0">
                <a:latin typeface="+mj-lt"/>
              </a:rPr>
              <a:t>Keep records!</a:t>
            </a:r>
          </a:p>
          <a:p>
            <a:pPr marL="228600" indent="-228600">
              <a:lnSpc>
                <a:spcPct val="100000"/>
              </a:lnSpc>
              <a:spcBef>
                <a:spcPts val="0"/>
              </a:spcBef>
              <a:spcAft>
                <a:spcPts val="600"/>
              </a:spcAft>
              <a:buClrTx/>
              <a:buFont typeface="Arial" panose="020B0604020202020204" pitchFamily="34" charset="0"/>
              <a:buChar char="•"/>
            </a:pPr>
            <a:r>
              <a:rPr lang="en-US" sz="1800" dirty="0" smtClean="0">
                <a:latin typeface="+mj-lt"/>
              </a:rPr>
              <a:t>Gather all the information available about the fault.</a:t>
            </a:r>
          </a:p>
          <a:p>
            <a:pPr marL="228600" indent="-228600">
              <a:lnSpc>
                <a:spcPct val="100000"/>
              </a:lnSpc>
              <a:spcBef>
                <a:spcPts val="0"/>
              </a:spcBef>
              <a:spcAft>
                <a:spcPts val="600"/>
              </a:spcAft>
              <a:buClrTx/>
              <a:buFont typeface="Arial" panose="020B0604020202020204" pitchFamily="34" charset="0"/>
              <a:buChar char="•"/>
            </a:pPr>
            <a:r>
              <a:rPr lang="en-US" sz="1800" dirty="0" smtClean="0">
                <a:latin typeface="+mj-lt"/>
              </a:rPr>
              <a:t>Reproduce the actual failure</a:t>
            </a:r>
          </a:p>
          <a:p>
            <a:pPr marL="228600" indent="-228600">
              <a:lnSpc>
                <a:spcPct val="100000"/>
              </a:lnSpc>
              <a:spcBef>
                <a:spcPts val="0"/>
              </a:spcBef>
              <a:spcAft>
                <a:spcPts val="600"/>
              </a:spcAft>
              <a:buClrTx/>
              <a:buFont typeface="Arial" panose="020B0604020202020204" pitchFamily="34" charset="0"/>
              <a:buChar char="•"/>
            </a:pPr>
            <a:r>
              <a:rPr lang="en-US" sz="1800" dirty="0" smtClean="0">
                <a:latin typeface="+mj-lt"/>
              </a:rPr>
              <a:t>Isolate from system knowledge the sub-system you suspect.</a:t>
            </a:r>
          </a:p>
          <a:p>
            <a:pPr marL="228600" indent="-228600">
              <a:lnSpc>
                <a:spcPct val="100000"/>
              </a:lnSpc>
              <a:spcBef>
                <a:spcPts val="0"/>
              </a:spcBef>
              <a:spcAft>
                <a:spcPts val="600"/>
              </a:spcAft>
              <a:buClrTx/>
              <a:buFont typeface="Arial" panose="020B0604020202020204" pitchFamily="34" charset="0"/>
              <a:buChar char="•"/>
            </a:pPr>
            <a:r>
              <a:rPr lang="en-US" sz="1800" dirty="0" smtClean="0">
                <a:latin typeface="+mj-lt"/>
              </a:rPr>
              <a:t>Troubleshoot to the component level. Verify that the suspected component is bad.</a:t>
            </a:r>
          </a:p>
          <a:p>
            <a:pPr marL="228600" indent="-228600">
              <a:lnSpc>
                <a:spcPct val="100000"/>
              </a:lnSpc>
              <a:spcBef>
                <a:spcPts val="0"/>
              </a:spcBef>
              <a:spcAft>
                <a:spcPts val="600"/>
              </a:spcAft>
              <a:buClrTx/>
              <a:buFont typeface="Arial" panose="020B0604020202020204" pitchFamily="34" charset="0"/>
              <a:buChar char="•"/>
            </a:pPr>
            <a:r>
              <a:rPr lang="en-US" sz="1800" dirty="0" smtClean="0">
                <a:latin typeface="+mj-lt"/>
              </a:rPr>
              <a:t>Check the new component functions correctly.</a:t>
            </a:r>
          </a:p>
          <a:p>
            <a:pPr marL="228600" indent="-228600">
              <a:lnSpc>
                <a:spcPct val="100000"/>
              </a:lnSpc>
              <a:spcBef>
                <a:spcPts val="0"/>
              </a:spcBef>
              <a:spcAft>
                <a:spcPts val="600"/>
              </a:spcAft>
              <a:buClrTx/>
              <a:buFont typeface="Arial" panose="020B0604020202020204" pitchFamily="34" charset="0"/>
              <a:buChar char="•"/>
            </a:pPr>
            <a:r>
              <a:rPr lang="en-US" sz="1800" dirty="0" smtClean="0">
                <a:latin typeface="+mj-lt"/>
              </a:rPr>
              <a:t>Test the system and compare with the documentation on file.</a:t>
            </a:r>
            <a:endParaRPr lang="en-US" sz="1800" dirty="0">
              <a:latin typeface="+mj-lt"/>
            </a:endParaRPr>
          </a:p>
        </p:txBody>
      </p:sp>
    </p:spTree>
    <p:extLst>
      <p:ext uri="{BB962C8B-B14F-4D97-AF65-F5344CB8AC3E}">
        <p14:creationId xmlns:p14="http://schemas.microsoft.com/office/powerpoint/2010/main" val="40036083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3774018"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Troubleshooting </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X-Ray Machine</a:t>
            </a:r>
            <a:endParaRPr lang="en-GB" sz="2000" b="1" kern="0" dirty="0">
              <a:solidFill>
                <a:srgbClr val="2E74B5"/>
              </a:solidFill>
              <a:latin typeface="Calibri Light" panose="020F0302020204030204" pitchFamily="34"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pic>
        <p:nvPicPr>
          <p:cNvPr id="3" name="Afbeelding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878491" y="0"/>
            <a:ext cx="7313509" cy="6858000"/>
          </a:xfrm>
          <a:prstGeom prst="rect">
            <a:avLst/>
          </a:prstGeom>
        </p:spPr>
      </p:pic>
      <p:pic>
        <p:nvPicPr>
          <p:cNvPr id="4" name="Afbeelding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76249" y="3112201"/>
            <a:ext cx="3843867" cy="782615"/>
          </a:xfrm>
          <a:prstGeom prst="rect">
            <a:avLst/>
          </a:prstGeom>
        </p:spPr>
      </p:pic>
    </p:spTree>
    <p:extLst>
      <p:ext uri="{BB962C8B-B14F-4D97-AF65-F5344CB8AC3E}">
        <p14:creationId xmlns:p14="http://schemas.microsoft.com/office/powerpoint/2010/main" val="6296156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9921198"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Preventive Maintenance</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X-Ray Machine</a:t>
            </a:r>
            <a:endParaRPr lang="en-GB" sz="2000" b="1" kern="0" dirty="0">
              <a:solidFill>
                <a:srgbClr val="2E74B5"/>
              </a:solidFill>
              <a:latin typeface="Calibri Light" panose="020F0302020204030204" pitchFamily="34"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7" name="Content Placeholder 2"/>
          <p:cNvSpPr txBox="1">
            <a:spLocks/>
          </p:cNvSpPr>
          <p:nvPr/>
        </p:nvSpPr>
        <p:spPr>
          <a:xfrm>
            <a:off x="407648" y="1409621"/>
            <a:ext cx="10853019" cy="314536"/>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sz="1800" dirty="0" smtClean="0">
                <a:latin typeface="+mj-lt"/>
              </a:rPr>
              <a:t>An X-ray Room PM occurs at </a:t>
            </a:r>
            <a:r>
              <a:rPr lang="en-US" sz="1800" dirty="0">
                <a:latin typeface="+mj-lt"/>
              </a:rPr>
              <a:t>least</a:t>
            </a:r>
            <a:r>
              <a:rPr lang="en-US" sz="1800" dirty="0" smtClean="0">
                <a:latin typeface="+mj-lt"/>
              </a:rPr>
              <a:t> once (or twice) a year. </a:t>
            </a:r>
            <a:r>
              <a:rPr lang="en-GB" sz="1800" dirty="0">
                <a:latin typeface="+mj-lt"/>
              </a:rPr>
              <a:t>A full X-ray room PM will take several hours to two days to complete.</a:t>
            </a:r>
          </a:p>
          <a:p>
            <a:pPr marL="0" indent="0">
              <a:buNone/>
            </a:pPr>
            <a:endParaRPr lang="en-US" sz="1400" dirty="0" smtClean="0">
              <a:latin typeface="+mj-lt"/>
            </a:endParaRPr>
          </a:p>
        </p:txBody>
      </p:sp>
      <p:sp>
        <p:nvSpPr>
          <p:cNvPr id="8" name="Content Placeholder 2"/>
          <p:cNvSpPr txBox="1">
            <a:spLocks/>
          </p:cNvSpPr>
          <p:nvPr/>
        </p:nvSpPr>
        <p:spPr>
          <a:xfrm>
            <a:off x="223617" y="2015437"/>
            <a:ext cx="10058400" cy="719261"/>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00000"/>
              </a:lnSpc>
              <a:spcBef>
                <a:spcPts val="0"/>
              </a:spcBef>
              <a:spcAft>
                <a:spcPts val="0"/>
              </a:spcAft>
            </a:pPr>
            <a:r>
              <a:rPr lang="en-US" sz="1900" dirty="0" smtClean="0">
                <a:latin typeface="+mj-lt"/>
              </a:rPr>
              <a:t>Get the preventive maintenance instructions from the service manual. It should include activities on all the main system components as well as on Automatic Exposure Control and on Image Quality.  </a:t>
            </a:r>
          </a:p>
        </p:txBody>
      </p:sp>
      <p:sp>
        <p:nvSpPr>
          <p:cNvPr id="10" name="Content Placeholder 2"/>
          <p:cNvSpPr txBox="1">
            <a:spLocks/>
          </p:cNvSpPr>
          <p:nvPr/>
        </p:nvSpPr>
        <p:spPr>
          <a:xfrm>
            <a:off x="339047" y="2880213"/>
            <a:ext cx="4662790" cy="2978719"/>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00000"/>
              </a:lnSpc>
              <a:spcBef>
                <a:spcPts val="0"/>
              </a:spcBef>
              <a:spcAft>
                <a:spcPts val="600"/>
              </a:spcAft>
            </a:pPr>
            <a:r>
              <a:rPr lang="en-US" sz="1800" b="1" dirty="0" smtClean="0">
                <a:solidFill>
                  <a:srgbClr val="7030A0"/>
                </a:solidFill>
                <a:latin typeface="+mj-lt"/>
              </a:rPr>
              <a:t>Some Highlights: </a:t>
            </a:r>
          </a:p>
          <a:p>
            <a:pPr marL="578358" lvl="1" indent="-285750">
              <a:lnSpc>
                <a:spcPct val="100000"/>
              </a:lnSpc>
              <a:spcBef>
                <a:spcPts val="0"/>
              </a:spcBef>
              <a:spcAft>
                <a:spcPts val="0"/>
              </a:spcAft>
              <a:buClrTx/>
              <a:buFont typeface="Arial" panose="020B0604020202020204" pitchFamily="34" charset="0"/>
              <a:buChar char="•"/>
            </a:pPr>
            <a:r>
              <a:rPr lang="en-GB" dirty="0" smtClean="0">
                <a:latin typeface="+mj-lt"/>
              </a:rPr>
              <a:t>vacuum </a:t>
            </a:r>
            <a:r>
              <a:rPr lang="en-GB" dirty="0">
                <a:latin typeface="+mj-lt"/>
              </a:rPr>
              <a:t>dust and dirt out of </a:t>
            </a:r>
            <a:r>
              <a:rPr lang="en-GB" dirty="0" smtClean="0">
                <a:latin typeface="+mj-lt"/>
              </a:rPr>
              <a:t>equipment</a:t>
            </a:r>
          </a:p>
          <a:p>
            <a:pPr marL="578358" lvl="1" indent="-285750">
              <a:lnSpc>
                <a:spcPct val="100000"/>
              </a:lnSpc>
              <a:spcBef>
                <a:spcPts val="0"/>
              </a:spcBef>
              <a:spcAft>
                <a:spcPts val="0"/>
              </a:spcAft>
              <a:buClrTx/>
              <a:buFont typeface="Arial" panose="020B0604020202020204" pitchFamily="34" charset="0"/>
              <a:buChar char="•"/>
            </a:pPr>
            <a:r>
              <a:rPr lang="en-US" dirty="0" smtClean="0">
                <a:latin typeface="+mj-lt"/>
              </a:rPr>
              <a:t>check all wiring and connections</a:t>
            </a:r>
          </a:p>
          <a:p>
            <a:pPr marL="578358" lvl="1" indent="-285750">
              <a:lnSpc>
                <a:spcPct val="100000"/>
              </a:lnSpc>
              <a:spcBef>
                <a:spcPts val="0"/>
              </a:spcBef>
              <a:spcAft>
                <a:spcPts val="0"/>
              </a:spcAft>
              <a:buClrTx/>
              <a:buFont typeface="Arial" panose="020B0604020202020204" pitchFamily="34" charset="0"/>
              <a:buChar char="•"/>
            </a:pPr>
            <a:r>
              <a:rPr lang="en-US" dirty="0" smtClean="0">
                <a:latin typeface="+mj-lt"/>
              </a:rPr>
              <a:t>check all mechanical (table, tube stand) movements</a:t>
            </a:r>
          </a:p>
          <a:p>
            <a:pPr marL="578358" lvl="1" indent="-285750">
              <a:lnSpc>
                <a:spcPct val="100000"/>
              </a:lnSpc>
              <a:spcBef>
                <a:spcPts val="0"/>
              </a:spcBef>
              <a:spcAft>
                <a:spcPts val="0"/>
              </a:spcAft>
              <a:buClrTx/>
              <a:buFont typeface="Arial" panose="020B0604020202020204" pitchFamily="34" charset="0"/>
              <a:buChar char="•"/>
            </a:pPr>
            <a:r>
              <a:rPr lang="en-US" dirty="0" smtClean="0">
                <a:latin typeface="+mj-lt"/>
              </a:rPr>
              <a:t>check alignment of tube to receptors</a:t>
            </a:r>
          </a:p>
          <a:p>
            <a:pPr marL="578358" lvl="1" indent="-285750">
              <a:lnSpc>
                <a:spcPct val="100000"/>
              </a:lnSpc>
              <a:spcBef>
                <a:spcPts val="0"/>
              </a:spcBef>
              <a:spcAft>
                <a:spcPts val="0"/>
              </a:spcAft>
              <a:buClrTx/>
              <a:buFont typeface="Arial" panose="020B0604020202020204" pitchFamily="34" charset="0"/>
              <a:buChar char="•"/>
            </a:pPr>
            <a:r>
              <a:rPr lang="en-US" dirty="0" smtClean="0">
                <a:latin typeface="+mj-lt"/>
              </a:rPr>
              <a:t>check all lamps and indicators</a:t>
            </a:r>
          </a:p>
          <a:p>
            <a:pPr marL="578358" lvl="1" indent="-285750">
              <a:lnSpc>
                <a:spcPct val="100000"/>
              </a:lnSpc>
              <a:spcBef>
                <a:spcPts val="0"/>
              </a:spcBef>
              <a:spcAft>
                <a:spcPts val="0"/>
              </a:spcAft>
              <a:buClrTx/>
              <a:buFont typeface="Arial" panose="020B0604020202020204" pitchFamily="34" charset="0"/>
              <a:buChar char="•"/>
            </a:pPr>
            <a:r>
              <a:rPr lang="en-US" dirty="0" smtClean="0">
                <a:latin typeface="+mj-lt"/>
              </a:rPr>
              <a:t>check if various modes of operation are functional</a:t>
            </a:r>
          </a:p>
          <a:p>
            <a:pPr marL="578358" lvl="1" indent="-285750">
              <a:lnSpc>
                <a:spcPct val="100000"/>
              </a:lnSpc>
              <a:spcBef>
                <a:spcPts val="0"/>
              </a:spcBef>
              <a:spcAft>
                <a:spcPts val="0"/>
              </a:spcAft>
              <a:buClrTx/>
              <a:buFont typeface="Arial" panose="020B0604020202020204" pitchFamily="34" charset="0"/>
              <a:buChar char="•"/>
            </a:pPr>
            <a:r>
              <a:rPr lang="en-US" dirty="0" smtClean="0">
                <a:latin typeface="+mj-lt"/>
              </a:rPr>
              <a:t>check level of oil in transformer</a:t>
            </a:r>
          </a:p>
        </p:txBody>
      </p:sp>
      <p:sp>
        <p:nvSpPr>
          <p:cNvPr id="12" name="TextBox 3"/>
          <p:cNvSpPr txBox="1"/>
          <p:nvPr/>
        </p:nvSpPr>
        <p:spPr>
          <a:xfrm>
            <a:off x="5368247" y="5785566"/>
            <a:ext cx="6291580" cy="400110"/>
          </a:xfrm>
          <a:prstGeom prst="rect">
            <a:avLst/>
          </a:prstGeom>
          <a:solidFill>
            <a:schemeClr val="bg2"/>
          </a:solidFill>
          <a:ln>
            <a:solidFill>
              <a:srgbClr val="002060"/>
            </a:solidFill>
          </a:ln>
        </p:spPr>
        <p:txBody>
          <a:bodyPr wrap="square" rtlCol="0">
            <a:spAutoFit/>
          </a:bodyPr>
          <a:lstStyle/>
          <a:p>
            <a:pPr algn="ctr"/>
            <a:r>
              <a:rPr lang="en-US" sz="2000" dirty="0" smtClean="0">
                <a:latin typeface="+mj-lt"/>
              </a:rPr>
              <a:t>High </a:t>
            </a:r>
            <a:r>
              <a:rPr lang="en-US" sz="2000" dirty="0">
                <a:latin typeface="+mj-lt"/>
              </a:rPr>
              <a:t>Voltage work requires more training and special tools!</a:t>
            </a:r>
          </a:p>
        </p:txBody>
      </p:sp>
      <p:sp>
        <p:nvSpPr>
          <p:cNvPr id="13" name="Content Placeholder 2"/>
          <p:cNvSpPr txBox="1">
            <a:spLocks/>
          </p:cNvSpPr>
          <p:nvPr/>
        </p:nvSpPr>
        <p:spPr>
          <a:xfrm>
            <a:off x="5834157" y="3779767"/>
            <a:ext cx="5052256" cy="1179610"/>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78358" lvl="1" indent="-285750">
              <a:lnSpc>
                <a:spcPct val="100000"/>
              </a:lnSpc>
              <a:spcBef>
                <a:spcPts val="0"/>
              </a:spcBef>
              <a:spcAft>
                <a:spcPts val="0"/>
              </a:spcAft>
              <a:buClrTx/>
              <a:buFont typeface="Arial" panose="020B0604020202020204" pitchFamily="34" charset="0"/>
              <a:buChar char="•"/>
            </a:pPr>
            <a:r>
              <a:rPr lang="en-US" dirty="0" smtClean="0">
                <a:latin typeface="+mj-lt"/>
              </a:rPr>
              <a:t>lubricate moving mechanical parts</a:t>
            </a:r>
          </a:p>
          <a:p>
            <a:pPr marL="578358" lvl="1" indent="-285750">
              <a:lnSpc>
                <a:spcPct val="100000"/>
              </a:lnSpc>
              <a:spcBef>
                <a:spcPts val="0"/>
              </a:spcBef>
              <a:spcAft>
                <a:spcPts val="0"/>
              </a:spcAft>
              <a:buClrTx/>
              <a:buFont typeface="Arial" panose="020B0604020202020204" pitchFamily="34" charset="0"/>
              <a:buChar char="•"/>
            </a:pPr>
            <a:r>
              <a:rPr lang="en-GB" dirty="0">
                <a:latin typeface="+mj-lt"/>
              </a:rPr>
              <a:t>a</a:t>
            </a:r>
            <a:r>
              <a:rPr lang="en-GB" dirty="0" smtClean="0">
                <a:latin typeface="+mj-lt"/>
              </a:rPr>
              <a:t>pply </a:t>
            </a:r>
            <a:r>
              <a:rPr lang="en-GB" dirty="0">
                <a:latin typeface="+mj-lt"/>
              </a:rPr>
              <a:t>touch up paint to equipment scratches</a:t>
            </a:r>
            <a:endParaRPr lang="en-US" dirty="0" smtClean="0">
              <a:latin typeface="+mj-lt"/>
            </a:endParaRPr>
          </a:p>
          <a:p>
            <a:pPr marL="578358" lvl="1" indent="-285750">
              <a:lnSpc>
                <a:spcPct val="100000"/>
              </a:lnSpc>
              <a:spcBef>
                <a:spcPts val="0"/>
              </a:spcBef>
              <a:spcAft>
                <a:spcPts val="0"/>
              </a:spcAft>
              <a:buClrTx/>
              <a:buFont typeface="Arial" panose="020B0604020202020204" pitchFamily="34" charset="0"/>
              <a:buChar char="•"/>
            </a:pPr>
            <a:r>
              <a:rPr lang="en-US" dirty="0" smtClean="0">
                <a:latin typeface="+mj-lt"/>
              </a:rPr>
              <a:t>check Image Quality</a:t>
            </a:r>
          </a:p>
          <a:p>
            <a:pPr marL="578358" lvl="1" indent="-285750">
              <a:lnSpc>
                <a:spcPct val="100000"/>
              </a:lnSpc>
              <a:spcBef>
                <a:spcPts val="0"/>
              </a:spcBef>
              <a:spcAft>
                <a:spcPts val="0"/>
              </a:spcAft>
              <a:buClrTx/>
              <a:buFont typeface="Arial" panose="020B0604020202020204" pitchFamily="34" charset="0"/>
              <a:buChar char="•"/>
            </a:pPr>
            <a:r>
              <a:rPr lang="en-GB" dirty="0" smtClean="0">
                <a:latin typeface="+mj-lt"/>
              </a:rPr>
              <a:t>clean the floor and every </a:t>
            </a:r>
            <a:r>
              <a:rPr lang="en-GB" dirty="0">
                <a:latin typeface="+mj-lt"/>
              </a:rPr>
              <a:t>equipment </a:t>
            </a:r>
            <a:r>
              <a:rPr lang="en-GB" dirty="0" smtClean="0">
                <a:latin typeface="+mj-lt"/>
              </a:rPr>
              <a:t>surface</a:t>
            </a:r>
            <a:endParaRPr lang="en-GB" dirty="0">
              <a:latin typeface="+mj-lt"/>
            </a:endParaRPr>
          </a:p>
        </p:txBody>
      </p:sp>
    </p:spTree>
    <p:extLst>
      <p:ext uri="{BB962C8B-B14F-4D97-AF65-F5344CB8AC3E}">
        <p14:creationId xmlns:p14="http://schemas.microsoft.com/office/powerpoint/2010/main" val="23788546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67704" y="249189"/>
            <a:ext cx="5238751" cy="1050163"/>
          </a:xfrm>
        </p:spPr>
        <p:txBody>
          <a:bodyPr>
            <a:normAutofit fontScale="90000"/>
          </a:bodyPr>
          <a:lstStyle/>
          <a:p>
            <a:pPr algn="ct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Preventive Maintenance</a:t>
            </a:r>
            <a:b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b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User Care</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X-Ray Machine</a:t>
            </a:r>
            <a:endParaRPr lang="en-GB" sz="2000" b="1" kern="0" dirty="0">
              <a:solidFill>
                <a:srgbClr val="2E74B5"/>
              </a:solidFill>
              <a:latin typeface="Calibri Light" panose="020F0302020204030204" pitchFamily="34" charset="0"/>
              <a:cs typeface="Times New Roman" panose="02020603050405020304" pitchFamily="18" charset="0"/>
            </a:endParaRPr>
          </a:p>
        </p:txBody>
      </p:sp>
      <p:cxnSp>
        <p:nvCxnSpPr>
          <p:cNvPr id="11" name="Rechte verbindingslijn 10"/>
          <p:cNvCxnSpPr/>
          <p:nvPr/>
        </p:nvCxnSpPr>
        <p:spPr>
          <a:xfrm>
            <a:off x="467704" y="1504969"/>
            <a:ext cx="6364896" cy="2097"/>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pic>
        <p:nvPicPr>
          <p:cNvPr id="3" name="Afbeelding 2"/>
          <p:cNvPicPr>
            <a:picLocks noChangeAspect="1"/>
          </p:cNvPicPr>
          <p:nvPr/>
        </p:nvPicPr>
        <p:blipFill rotWithShape="1">
          <a:blip r:embed="rId2" cstate="email">
            <a:extLst>
              <a:ext uri="{28A0092B-C50C-407E-A947-70E740481C1C}">
                <a14:useLocalDpi xmlns:a14="http://schemas.microsoft.com/office/drawing/2010/main"/>
              </a:ext>
            </a:extLst>
          </a:blip>
          <a:srcRect t="10519"/>
          <a:stretch/>
        </p:blipFill>
        <p:spPr>
          <a:xfrm>
            <a:off x="6355080" y="35166"/>
            <a:ext cx="5825066" cy="6822834"/>
          </a:xfrm>
          <a:prstGeom prst="rect">
            <a:avLst/>
          </a:prstGeom>
        </p:spPr>
      </p:pic>
      <p:pic>
        <p:nvPicPr>
          <p:cNvPr id="4" name="Afbeelding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75734" y="3328052"/>
            <a:ext cx="5384800" cy="786748"/>
          </a:xfrm>
          <a:prstGeom prst="rect">
            <a:avLst/>
          </a:prstGeom>
        </p:spPr>
      </p:pic>
    </p:spTree>
    <p:extLst>
      <p:ext uri="{BB962C8B-B14F-4D97-AF65-F5344CB8AC3E}">
        <p14:creationId xmlns:p14="http://schemas.microsoft.com/office/powerpoint/2010/main" val="27036716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9921198"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Safety considerations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X-Ray Machine</a:t>
            </a:r>
            <a:endParaRPr lang="en-GB" sz="2000" b="1" kern="0" dirty="0">
              <a:solidFill>
                <a:srgbClr val="2E74B5"/>
              </a:solidFill>
              <a:latin typeface="Calibri Light" panose="020F0302020204030204" pitchFamily="34"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7" name="Content Placeholder 2"/>
          <p:cNvSpPr txBox="1">
            <a:spLocks/>
          </p:cNvSpPr>
          <p:nvPr/>
        </p:nvSpPr>
        <p:spPr>
          <a:xfrm>
            <a:off x="395875" y="1473275"/>
            <a:ext cx="5040973" cy="992816"/>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indent="0">
              <a:lnSpc>
                <a:spcPct val="100000"/>
              </a:lnSpc>
              <a:spcBef>
                <a:spcPts val="0"/>
              </a:spcBef>
              <a:spcAft>
                <a:spcPts val="0"/>
              </a:spcAft>
            </a:pPr>
            <a:r>
              <a:rPr lang="en-US" sz="1800" b="1" dirty="0" smtClean="0">
                <a:solidFill>
                  <a:srgbClr val="7030A0"/>
                </a:solidFill>
                <a:latin typeface="+mj-lt"/>
              </a:rPr>
              <a:t>Electrical Hazards</a:t>
            </a:r>
          </a:p>
          <a:p>
            <a:pPr indent="0">
              <a:lnSpc>
                <a:spcPct val="100000"/>
              </a:lnSpc>
              <a:spcBef>
                <a:spcPts val="0"/>
              </a:spcBef>
              <a:spcAft>
                <a:spcPts val="0"/>
              </a:spcAft>
            </a:pPr>
            <a:r>
              <a:rPr lang="en-US" sz="1800" dirty="0" smtClean="0">
                <a:latin typeface="+mj-lt"/>
              </a:rPr>
              <a:t>You do not need to touch high voltage to be killed! It can reach out and touch you!</a:t>
            </a:r>
          </a:p>
          <a:p>
            <a:endParaRPr lang="en-US" dirty="0" smtClean="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89764" y="2654531"/>
            <a:ext cx="4653193" cy="3495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Content Placeholder 2"/>
          <p:cNvSpPr txBox="1">
            <a:spLocks/>
          </p:cNvSpPr>
          <p:nvPr/>
        </p:nvSpPr>
        <p:spPr>
          <a:xfrm>
            <a:off x="6620086" y="2542797"/>
            <a:ext cx="4715933" cy="3606800"/>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sz="1800" dirty="0" smtClean="0"/>
              <a:t>Electrical Hazards</a:t>
            </a:r>
          </a:p>
          <a:p>
            <a:pPr lvl="1"/>
            <a:r>
              <a:rPr lang="en-US" dirty="0" smtClean="0">
                <a:hlinkClick r:id="rId3"/>
              </a:rPr>
              <a:t>http://www.youtube.com/watch?v=WNot2owIv8c&amp;feature=related</a:t>
            </a:r>
            <a:endParaRPr lang="en-US" dirty="0" smtClean="0"/>
          </a:p>
          <a:p>
            <a:pPr marL="0" indent="0">
              <a:buNone/>
            </a:pPr>
            <a:r>
              <a:rPr lang="en-US" sz="1800" dirty="0" smtClean="0"/>
              <a:t>Radiation Hazards</a:t>
            </a:r>
          </a:p>
          <a:p>
            <a:pPr lvl="1"/>
            <a:r>
              <a:rPr lang="en-US" dirty="0" smtClean="0">
                <a:hlinkClick r:id="rId4"/>
              </a:rPr>
              <a:t>http://www.youtube.com/watch?v=hsmzxc1AGZM</a:t>
            </a:r>
            <a:endParaRPr lang="en-US" dirty="0" smtClean="0"/>
          </a:p>
          <a:p>
            <a:pPr lvl="1"/>
            <a:r>
              <a:rPr lang="en-US" dirty="0" smtClean="0"/>
              <a:t>Time, Distance, &amp; Shielding</a:t>
            </a:r>
          </a:p>
          <a:p>
            <a:pPr marL="0" indent="0">
              <a:buNone/>
            </a:pPr>
            <a:r>
              <a:rPr lang="en-US" sz="1800" dirty="0" smtClean="0"/>
              <a:t>Biohazards</a:t>
            </a:r>
          </a:p>
          <a:p>
            <a:pPr lvl="1"/>
            <a:r>
              <a:rPr lang="en-US" dirty="0" smtClean="0">
                <a:hlinkClick r:id="rId5"/>
              </a:rPr>
              <a:t>http://www.youtube.com/watch?v=O-lD-N3JTVc</a:t>
            </a:r>
            <a:endParaRPr lang="en-US" dirty="0"/>
          </a:p>
        </p:txBody>
      </p:sp>
      <p:sp>
        <p:nvSpPr>
          <p:cNvPr id="13" name="Tekstvak 12"/>
          <p:cNvSpPr txBox="1"/>
          <p:nvPr/>
        </p:nvSpPr>
        <p:spPr>
          <a:xfrm>
            <a:off x="9889066" y="5742367"/>
            <a:ext cx="1840119" cy="369332"/>
          </a:xfrm>
          <a:prstGeom prst="rect">
            <a:avLst/>
          </a:prstGeom>
          <a:solidFill>
            <a:schemeClr val="bg2"/>
          </a:solidFill>
          <a:ln>
            <a:solidFill>
              <a:srgbClr val="7030A0"/>
            </a:solidFill>
          </a:ln>
        </p:spPr>
        <p:txBody>
          <a:bodyPr wrap="none" rtlCol="0">
            <a:spAutoFit/>
          </a:bodyPr>
          <a:lstStyle/>
          <a:p>
            <a:r>
              <a:rPr lang="en-GB" dirty="0" smtClean="0"/>
              <a:t>On your USB stick</a:t>
            </a:r>
            <a:endParaRPr lang="en-GB" dirty="0"/>
          </a:p>
        </p:txBody>
      </p:sp>
    </p:spTree>
    <p:extLst>
      <p:ext uri="{BB962C8B-B14F-4D97-AF65-F5344CB8AC3E}">
        <p14:creationId xmlns:p14="http://schemas.microsoft.com/office/powerpoint/2010/main" val="4911342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9921198"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Safety considerations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X-Ray Machine</a:t>
            </a:r>
            <a:endParaRPr lang="en-GB" sz="2000" b="1" kern="0" dirty="0">
              <a:solidFill>
                <a:srgbClr val="2E74B5"/>
              </a:solidFill>
              <a:latin typeface="Calibri Light" panose="020F0302020204030204" pitchFamily="34"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16" name="Rectangle 14"/>
          <p:cNvSpPr>
            <a:spLocks noChangeArrowheads="1"/>
          </p:cNvSpPr>
          <p:nvPr/>
        </p:nvSpPr>
        <p:spPr bwMode="auto">
          <a:xfrm>
            <a:off x="5023273" y="5400069"/>
            <a:ext cx="2133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600" dirty="0"/>
              <a:t>X-ray protective lead glass spectacles</a:t>
            </a:r>
            <a:endParaRPr lang="fr-FR" sz="1600" dirty="0"/>
          </a:p>
        </p:txBody>
      </p:sp>
      <p:sp>
        <p:nvSpPr>
          <p:cNvPr id="19" name="TextBox 8"/>
          <p:cNvSpPr txBox="1"/>
          <p:nvPr/>
        </p:nvSpPr>
        <p:spPr>
          <a:xfrm>
            <a:off x="412129" y="1331632"/>
            <a:ext cx="10990275" cy="646331"/>
          </a:xfrm>
          <a:prstGeom prst="rect">
            <a:avLst/>
          </a:prstGeom>
          <a:noFill/>
        </p:spPr>
        <p:txBody>
          <a:bodyPr wrap="square" rtlCol="0">
            <a:spAutoFit/>
          </a:bodyPr>
          <a:lstStyle/>
          <a:p>
            <a:pPr algn="ctr"/>
            <a:r>
              <a:rPr lang="en-US" dirty="0">
                <a:latin typeface="+mj-lt"/>
              </a:rPr>
              <a:t>To avoid health problems from daily exposure, wear protective equipment; operate behind shielding, </a:t>
            </a:r>
            <a:endParaRPr lang="en-US" dirty="0" smtClean="0">
              <a:latin typeface="+mj-lt"/>
            </a:endParaRPr>
          </a:p>
          <a:p>
            <a:pPr algn="ctr"/>
            <a:r>
              <a:rPr lang="en-US" dirty="0" smtClean="0">
                <a:latin typeface="+mj-lt"/>
              </a:rPr>
              <a:t>increase </a:t>
            </a:r>
            <a:r>
              <a:rPr lang="en-US" dirty="0">
                <a:latin typeface="+mj-lt"/>
              </a:rPr>
              <a:t>your distance, and decrease your exposure time.</a:t>
            </a:r>
          </a:p>
        </p:txBody>
      </p:sp>
      <p:sp>
        <p:nvSpPr>
          <p:cNvPr id="20" name="TextBox 9"/>
          <p:cNvSpPr txBox="1"/>
          <p:nvPr/>
        </p:nvSpPr>
        <p:spPr>
          <a:xfrm>
            <a:off x="999067" y="5606933"/>
            <a:ext cx="2133601" cy="369332"/>
          </a:xfrm>
          <a:prstGeom prst="rect">
            <a:avLst/>
          </a:prstGeom>
          <a:noFill/>
        </p:spPr>
        <p:txBody>
          <a:bodyPr wrap="square" rtlCol="0">
            <a:spAutoFit/>
          </a:bodyPr>
          <a:lstStyle/>
          <a:p>
            <a:r>
              <a:rPr lang="en-US" dirty="0"/>
              <a:t>Mobile Shield</a:t>
            </a:r>
          </a:p>
        </p:txBody>
      </p:sp>
      <p:sp>
        <p:nvSpPr>
          <p:cNvPr id="21" name="TextBox 10"/>
          <p:cNvSpPr txBox="1"/>
          <p:nvPr/>
        </p:nvSpPr>
        <p:spPr>
          <a:xfrm>
            <a:off x="3132668" y="5555218"/>
            <a:ext cx="1447800" cy="369332"/>
          </a:xfrm>
          <a:prstGeom prst="rect">
            <a:avLst/>
          </a:prstGeom>
          <a:noFill/>
        </p:spPr>
        <p:txBody>
          <a:bodyPr wrap="square" rtlCol="0">
            <a:spAutoFit/>
          </a:bodyPr>
          <a:lstStyle/>
          <a:p>
            <a:r>
              <a:rPr lang="en-US" dirty="0"/>
              <a:t>Lead Apron</a:t>
            </a:r>
          </a:p>
        </p:txBody>
      </p:sp>
      <p:sp>
        <p:nvSpPr>
          <p:cNvPr id="23" name="TextBox 13"/>
          <p:cNvSpPr txBox="1"/>
          <p:nvPr/>
        </p:nvSpPr>
        <p:spPr>
          <a:xfrm>
            <a:off x="8658833" y="5606933"/>
            <a:ext cx="2188792" cy="369332"/>
          </a:xfrm>
          <a:prstGeom prst="rect">
            <a:avLst/>
          </a:prstGeom>
          <a:noFill/>
        </p:spPr>
        <p:txBody>
          <a:bodyPr wrap="square" rtlCol="0">
            <a:spAutoFit/>
          </a:bodyPr>
          <a:lstStyle/>
          <a:p>
            <a:r>
              <a:rPr lang="en-US" dirty="0" smtClean="0"/>
              <a:t>Personal Dosimeter</a:t>
            </a:r>
            <a:endParaRPr lang="en-US" dirty="0"/>
          </a:p>
        </p:txBody>
      </p:sp>
      <p:pic>
        <p:nvPicPr>
          <p:cNvPr id="3" name="Afbeelding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32668" y="2391652"/>
            <a:ext cx="1447800" cy="3008417"/>
          </a:xfrm>
          <a:prstGeom prst="rect">
            <a:avLst/>
          </a:prstGeom>
        </p:spPr>
      </p:pic>
      <p:pic>
        <p:nvPicPr>
          <p:cNvPr id="5" name="Afbeelding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23273" y="3571622"/>
            <a:ext cx="1618341" cy="850722"/>
          </a:xfrm>
          <a:prstGeom prst="rect">
            <a:avLst/>
          </a:prstGeom>
        </p:spPr>
      </p:pic>
      <p:pic>
        <p:nvPicPr>
          <p:cNvPr id="7" name="Afbeelding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658833" y="2265163"/>
            <a:ext cx="1572261" cy="1222869"/>
          </a:xfrm>
          <a:prstGeom prst="rect">
            <a:avLst/>
          </a:prstGeom>
        </p:spPr>
      </p:pic>
      <p:pic>
        <p:nvPicPr>
          <p:cNvPr id="8" name="Afbeelding 7"/>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834709" y="3627033"/>
            <a:ext cx="3810000" cy="1862666"/>
          </a:xfrm>
          <a:prstGeom prst="rect">
            <a:avLst/>
          </a:prstGeom>
        </p:spPr>
      </p:pic>
      <p:pic>
        <p:nvPicPr>
          <p:cNvPr id="9" name="Afbeelding 8"/>
          <p:cNvPicPr>
            <a:picLocks noChangeAspect="1"/>
          </p:cNvPicPr>
          <p:nvPr/>
        </p:nvPicPr>
        <p:blipFill rotWithShape="1">
          <a:blip r:embed="rId6"/>
          <a:srcRect l="20619" r="18935"/>
          <a:stretch/>
        </p:blipFill>
        <p:spPr>
          <a:xfrm>
            <a:off x="694016" y="2121680"/>
            <a:ext cx="2099734" cy="3473825"/>
          </a:xfrm>
          <a:prstGeom prst="rect">
            <a:avLst/>
          </a:prstGeom>
        </p:spPr>
      </p:pic>
    </p:spTree>
    <p:extLst>
      <p:ext uri="{BB962C8B-B14F-4D97-AF65-F5344CB8AC3E}">
        <p14:creationId xmlns:p14="http://schemas.microsoft.com/office/powerpoint/2010/main" val="33057922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9921198"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Performance monitoring: Image Quality</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X-Ray Machine</a:t>
            </a:r>
            <a:endParaRPr lang="en-GB" sz="2000" b="1" kern="0" dirty="0">
              <a:solidFill>
                <a:srgbClr val="2E74B5"/>
              </a:solidFill>
              <a:latin typeface="Calibri Light" panose="020F0302020204030204" pitchFamily="34"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3" name="Rechthoek 2"/>
          <p:cNvSpPr/>
          <p:nvPr/>
        </p:nvSpPr>
        <p:spPr>
          <a:xfrm>
            <a:off x="476249" y="2779314"/>
            <a:ext cx="6595534" cy="1354217"/>
          </a:xfrm>
          <a:prstGeom prst="rect">
            <a:avLst/>
          </a:prstGeom>
        </p:spPr>
        <p:txBody>
          <a:bodyPr wrap="square">
            <a:spAutoFit/>
          </a:bodyPr>
          <a:lstStyle/>
          <a:p>
            <a:pPr>
              <a:spcAft>
                <a:spcPts val="600"/>
              </a:spcAft>
            </a:pPr>
            <a:r>
              <a:rPr lang="en-GB" dirty="0" smtClean="0">
                <a:latin typeface="+mj-lt"/>
              </a:rPr>
              <a:t>Terminology</a:t>
            </a:r>
            <a:endParaRPr lang="en-GB" dirty="0">
              <a:latin typeface="+mj-lt"/>
            </a:endParaRPr>
          </a:p>
          <a:p>
            <a:pPr>
              <a:spcAft>
                <a:spcPts val="600"/>
              </a:spcAft>
            </a:pPr>
            <a:r>
              <a:rPr lang="en-GB" b="1" dirty="0">
                <a:solidFill>
                  <a:srgbClr val="7030A0"/>
                </a:solidFill>
                <a:latin typeface="+mj-lt"/>
              </a:rPr>
              <a:t>Optical Density </a:t>
            </a:r>
            <a:r>
              <a:rPr lang="en-GB" dirty="0">
                <a:latin typeface="+mj-lt"/>
              </a:rPr>
              <a:t>is the overall ‘blackening’ of the film. The image must be dark enough so anatomy can be clearly seen on a display. </a:t>
            </a:r>
          </a:p>
          <a:p>
            <a:pPr>
              <a:spcAft>
                <a:spcPts val="600"/>
              </a:spcAft>
            </a:pPr>
            <a:r>
              <a:rPr lang="en-GB" b="1" dirty="0" smtClean="0">
                <a:solidFill>
                  <a:srgbClr val="7030A0"/>
                </a:solidFill>
                <a:latin typeface="+mj-lt"/>
              </a:rPr>
              <a:t>Densitometer</a:t>
            </a:r>
            <a:r>
              <a:rPr lang="en-GB" dirty="0" smtClean="0">
                <a:latin typeface="+mj-lt"/>
              </a:rPr>
              <a:t>: a device to measure optical density</a:t>
            </a:r>
          </a:p>
        </p:txBody>
      </p:sp>
      <p:pic>
        <p:nvPicPr>
          <p:cNvPr id="9" name="Picture 2" descr="newxray.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73534" y="2870867"/>
            <a:ext cx="3028869" cy="218408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3"/>
          <p:cNvSpPr txBox="1"/>
          <p:nvPr/>
        </p:nvSpPr>
        <p:spPr>
          <a:xfrm>
            <a:off x="8531222" y="5156392"/>
            <a:ext cx="1519240" cy="369332"/>
          </a:xfrm>
          <a:prstGeom prst="rect">
            <a:avLst/>
          </a:prstGeom>
          <a:noFill/>
        </p:spPr>
        <p:txBody>
          <a:bodyPr wrap="square" rtlCol="0">
            <a:spAutoFit/>
          </a:bodyPr>
          <a:lstStyle/>
          <a:p>
            <a:r>
              <a:rPr lang="en-US" b="1" i="1" dirty="0">
                <a:latin typeface="+mj-lt"/>
              </a:rPr>
              <a:t>Low contrast</a:t>
            </a:r>
          </a:p>
        </p:txBody>
      </p:sp>
      <p:sp>
        <p:nvSpPr>
          <p:cNvPr id="12" name="TextBox 4"/>
          <p:cNvSpPr txBox="1"/>
          <p:nvPr/>
        </p:nvSpPr>
        <p:spPr>
          <a:xfrm>
            <a:off x="10050462" y="5132246"/>
            <a:ext cx="1487409" cy="369332"/>
          </a:xfrm>
          <a:prstGeom prst="rect">
            <a:avLst/>
          </a:prstGeom>
          <a:noFill/>
        </p:spPr>
        <p:txBody>
          <a:bodyPr wrap="square" rtlCol="0">
            <a:spAutoFit/>
          </a:bodyPr>
          <a:lstStyle/>
          <a:p>
            <a:r>
              <a:rPr lang="en-US" b="1" i="1" dirty="0">
                <a:latin typeface="+mj-lt"/>
              </a:rPr>
              <a:t>High contrast</a:t>
            </a:r>
          </a:p>
        </p:txBody>
      </p:sp>
      <p:sp>
        <p:nvSpPr>
          <p:cNvPr id="4" name="Rechthoek 3"/>
          <p:cNvSpPr/>
          <p:nvPr/>
        </p:nvSpPr>
        <p:spPr>
          <a:xfrm>
            <a:off x="541866" y="4463762"/>
            <a:ext cx="6529917" cy="646331"/>
          </a:xfrm>
          <a:prstGeom prst="rect">
            <a:avLst/>
          </a:prstGeom>
          <a:solidFill>
            <a:schemeClr val="bg2"/>
          </a:solidFill>
          <a:ln>
            <a:solidFill>
              <a:srgbClr val="7030A0"/>
            </a:solidFill>
          </a:ln>
        </p:spPr>
        <p:txBody>
          <a:bodyPr wrap="square">
            <a:spAutoFit/>
          </a:bodyPr>
          <a:lstStyle/>
          <a:p>
            <a:pPr algn="ctr"/>
            <a:r>
              <a:rPr lang="en-GB" dirty="0">
                <a:latin typeface="+mj-lt"/>
              </a:rPr>
              <a:t>A high quality image has </a:t>
            </a:r>
            <a:r>
              <a:rPr lang="en-GB" b="1" dirty="0">
                <a:solidFill>
                  <a:srgbClr val="7030A0"/>
                </a:solidFill>
                <a:latin typeface="+mj-lt"/>
              </a:rPr>
              <a:t>good optical density</a:t>
            </a:r>
            <a:r>
              <a:rPr lang="en-GB" dirty="0">
                <a:latin typeface="+mj-lt"/>
              </a:rPr>
              <a:t>, sufficient </a:t>
            </a:r>
            <a:r>
              <a:rPr lang="en-GB" b="1" dirty="0">
                <a:solidFill>
                  <a:srgbClr val="7030A0"/>
                </a:solidFill>
                <a:latin typeface="+mj-lt"/>
              </a:rPr>
              <a:t>contrast</a:t>
            </a:r>
            <a:r>
              <a:rPr lang="en-GB" dirty="0">
                <a:latin typeface="+mj-lt"/>
              </a:rPr>
              <a:t>, </a:t>
            </a:r>
            <a:r>
              <a:rPr lang="en-GB" b="1" dirty="0">
                <a:solidFill>
                  <a:srgbClr val="7030A0"/>
                </a:solidFill>
                <a:latin typeface="+mj-lt"/>
              </a:rPr>
              <a:t>good resolution</a:t>
            </a:r>
            <a:r>
              <a:rPr lang="en-GB" dirty="0">
                <a:latin typeface="+mj-lt"/>
              </a:rPr>
              <a:t>, </a:t>
            </a:r>
            <a:r>
              <a:rPr lang="en-GB" b="1" dirty="0" smtClean="0">
                <a:solidFill>
                  <a:srgbClr val="7030A0"/>
                </a:solidFill>
                <a:latin typeface="+mj-lt"/>
              </a:rPr>
              <a:t>low noise</a:t>
            </a:r>
            <a:r>
              <a:rPr lang="en-GB" dirty="0" smtClean="0">
                <a:latin typeface="+mj-lt"/>
              </a:rPr>
              <a:t> and low ‘distortion’. </a:t>
            </a:r>
            <a:endParaRPr lang="en-GB" dirty="0">
              <a:latin typeface="+mj-lt"/>
            </a:endParaRPr>
          </a:p>
        </p:txBody>
      </p:sp>
      <p:sp>
        <p:nvSpPr>
          <p:cNvPr id="5" name="Rechthoek 4"/>
          <p:cNvSpPr/>
          <p:nvPr/>
        </p:nvSpPr>
        <p:spPr>
          <a:xfrm>
            <a:off x="476249" y="5440324"/>
            <a:ext cx="6595534" cy="646331"/>
          </a:xfrm>
          <a:prstGeom prst="rect">
            <a:avLst/>
          </a:prstGeom>
        </p:spPr>
        <p:txBody>
          <a:bodyPr wrap="square">
            <a:spAutoFit/>
          </a:bodyPr>
          <a:lstStyle/>
          <a:p>
            <a:r>
              <a:rPr lang="en-GB" dirty="0" smtClean="0">
                <a:latin typeface="+mj-lt"/>
              </a:rPr>
              <a:t>In order to judge whether image quality is good, you need </a:t>
            </a:r>
            <a:r>
              <a:rPr lang="en-GB" dirty="0">
                <a:latin typeface="+mj-lt"/>
              </a:rPr>
              <a:t>to </a:t>
            </a:r>
            <a:r>
              <a:rPr lang="en-GB" dirty="0" smtClean="0">
                <a:latin typeface="+mj-lt"/>
              </a:rPr>
              <a:t>be </a:t>
            </a:r>
            <a:r>
              <a:rPr lang="en-GB" dirty="0">
                <a:latin typeface="+mj-lt"/>
              </a:rPr>
              <a:t>familiar with the pictures </a:t>
            </a:r>
            <a:r>
              <a:rPr lang="en-GB" dirty="0" smtClean="0">
                <a:latin typeface="+mj-lt"/>
              </a:rPr>
              <a:t>the system makes </a:t>
            </a:r>
            <a:r>
              <a:rPr lang="en-GB" dirty="0">
                <a:latin typeface="+mj-lt"/>
              </a:rPr>
              <a:t>when working normally.</a:t>
            </a:r>
          </a:p>
        </p:txBody>
      </p:sp>
      <p:sp>
        <p:nvSpPr>
          <p:cNvPr id="8" name="Rechthoek 7"/>
          <p:cNvSpPr/>
          <p:nvPr/>
        </p:nvSpPr>
        <p:spPr>
          <a:xfrm>
            <a:off x="476249" y="1353832"/>
            <a:ext cx="10566400" cy="1061829"/>
          </a:xfrm>
          <a:prstGeom prst="rect">
            <a:avLst/>
          </a:prstGeom>
        </p:spPr>
        <p:txBody>
          <a:bodyPr wrap="square">
            <a:spAutoFit/>
          </a:bodyPr>
          <a:lstStyle/>
          <a:p>
            <a:pPr lvl="0">
              <a:tabLst>
                <a:tab pos="914400" algn="l"/>
              </a:tabLst>
            </a:pPr>
            <a:r>
              <a:rPr lang="en-US" dirty="0">
                <a:solidFill>
                  <a:srgbClr val="000000"/>
                </a:solidFill>
                <a:latin typeface="Calibri Light" panose="020F0302020204030204"/>
              </a:rPr>
              <a:t>Next to the normal functions of an X-ray system it is important to monitor the Quality of the images that the system produces. Many technical problems and wear and tear of these systems lead to a reduced Image Quality. </a:t>
            </a:r>
          </a:p>
          <a:p>
            <a:pPr lvl="0">
              <a:tabLst>
                <a:tab pos="914400" algn="l"/>
              </a:tabLst>
            </a:pPr>
            <a:endParaRPr lang="en-US" sz="900" dirty="0">
              <a:solidFill>
                <a:srgbClr val="000000"/>
              </a:solidFill>
              <a:latin typeface="Calibri Light" panose="020F0302020204030204"/>
            </a:endParaRPr>
          </a:p>
          <a:p>
            <a:pPr lvl="0">
              <a:tabLst>
                <a:tab pos="914400" algn="l"/>
              </a:tabLst>
            </a:pPr>
            <a:r>
              <a:rPr lang="en-US" dirty="0">
                <a:solidFill>
                  <a:srgbClr val="000000"/>
                </a:solidFill>
                <a:latin typeface="Calibri Light" panose="020F0302020204030204"/>
              </a:rPr>
              <a:t>Image Quality is critical for making the best possible diagnosis from the images. This is about saving lives! </a:t>
            </a:r>
          </a:p>
        </p:txBody>
      </p:sp>
    </p:spTree>
    <p:extLst>
      <p:ext uri="{BB962C8B-B14F-4D97-AF65-F5344CB8AC3E}">
        <p14:creationId xmlns:p14="http://schemas.microsoft.com/office/powerpoint/2010/main" val="4788281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Various types / uses of X-ray systems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X-Ray Machine</a:t>
            </a:r>
            <a:endParaRPr lang="en-GB" sz="2000" b="1" kern="0" dirty="0">
              <a:solidFill>
                <a:srgbClr val="2E74B5"/>
              </a:solidFill>
              <a:latin typeface="Calibri Light" panose="020F0302020204030204" pitchFamily="34"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pic>
        <p:nvPicPr>
          <p:cNvPr id="3" name="Afbeelding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39916" y="1466840"/>
            <a:ext cx="2474663" cy="2176926"/>
          </a:xfrm>
          <a:prstGeom prst="rect">
            <a:avLst/>
          </a:prstGeom>
        </p:spPr>
      </p:pic>
      <p:sp>
        <p:nvSpPr>
          <p:cNvPr id="4" name="Tekstvak 3"/>
          <p:cNvSpPr txBox="1"/>
          <p:nvPr/>
        </p:nvSpPr>
        <p:spPr>
          <a:xfrm>
            <a:off x="495490" y="3825771"/>
            <a:ext cx="2419089" cy="1477328"/>
          </a:xfrm>
          <a:prstGeom prst="rect">
            <a:avLst/>
          </a:prstGeom>
          <a:noFill/>
        </p:spPr>
        <p:txBody>
          <a:bodyPr wrap="square" rtlCol="0">
            <a:spAutoFit/>
          </a:bodyPr>
          <a:lstStyle/>
          <a:p>
            <a:pPr algn="ctr"/>
            <a:r>
              <a:rPr lang="en-GB" dirty="0" smtClean="0">
                <a:latin typeface="+mj-lt"/>
              </a:rPr>
              <a:t>standard X-ray system with a table for full body exams and separate stand for Chest X-rays.</a:t>
            </a:r>
            <a:endParaRPr lang="en-GB" dirty="0">
              <a:latin typeface="+mj-lt"/>
            </a:endParaRPr>
          </a:p>
        </p:txBody>
      </p:sp>
      <p:pic>
        <p:nvPicPr>
          <p:cNvPr id="5" name="Afbeelding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46334" y="1466840"/>
            <a:ext cx="2303948" cy="2303948"/>
          </a:xfrm>
          <a:prstGeom prst="rect">
            <a:avLst/>
          </a:prstGeom>
        </p:spPr>
      </p:pic>
      <p:sp>
        <p:nvSpPr>
          <p:cNvPr id="12" name="Tekstvak 11"/>
          <p:cNvSpPr txBox="1"/>
          <p:nvPr/>
        </p:nvSpPr>
        <p:spPr>
          <a:xfrm>
            <a:off x="3235536" y="3829369"/>
            <a:ext cx="2620475" cy="1200329"/>
          </a:xfrm>
          <a:prstGeom prst="rect">
            <a:avLst/>
          </a:prstGeom>
          <a:noFill/>
        </p:spPr>
        <p:txBody>
          <a:bodyPr wrap="square" rtlCol="0">
            <a:spAutoFit/>
          </a:bodyPr>
          <a:lstStyle/>
          <a:p>
            <a:pPr algn="ctr"/>
            <a:r>
              <a:rPr lang="en-GB" dirty="0" smtClean="0">
                <a:latin typeface="+mj-lt"/>
              </a:rPr>
              <a:t>mobile X-ray system to go to patients. A detector plate is positioned in bed, under the patient.</a:t>
            </a:r>
            <a:endParaRPr lang="en-GB" dirty="0">
              <a:latin typeface="+mj-lt"/>
            </a:endParaRPr>
          </a:p>
        </p:txBody>
      </p:sp>
      <p:pic>
        <p:nvPicPr>
          <p:cNvPr id="9" name="Afbeelding 8"/>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160533" y="1426543"/>
            <a:ext cx="2382154" cy="2201276"/>
          </a:xfrm>
          <a:prstGeom prst="rect">
            <a:avLst/>
          </a:prstGeom>
        </p:spPr>
      </p:pic>
      <p:sp>
        <p:nvSpPr>
          <p:cNvPr id="16" name="Tekstvak 15"/>
          <p:cNvSpPr txBox="1"/>
          <p:nvPr/>
        </p:nvSpPr>
        <p:spPr>
          <a:xfrm>
            <a:off x="6234012" y="3805036"/>
            <a:ext cx="2086686" cy="923330"/>
          </a:xfrm>
          <a:prstGeom prst="rect">
            <a:avLst/>
          </a:prstGeom>
          <a:noFill/>
        </p:spPr>
        <p:txBody>
          <a:bodyPr wrap="square" rtlCol="0">
            <a:spAutoFit/>
          </a:bodyPr>
          <a:lstStyle/>
          <a:p>
            <a:pPr algn="ctr"/>
            <a:r>
              <a:rPr lang="en-GB" dirty="0" smtClean="0">
                <a:latin typeface="+mj-lt"/>
              </a:rPr>
              <a:t>mammography system for cancer detection.</a:t>
            </a:r>
            <a:endParaRPr lang="en-GB" dirty="0">
              <a:latin typeface="+mj-lt"/>
            </a:endParaRPr>
          </a:p>
        </p:txBody>
      </p:sp>
      <p:sp>
        <p:nvSpPr>
          <p:cNvPr id="17" name="Tekstvak 16"/>
          <p:cNvSpPr txBox="1"/>
          <p:nvPr/>
        </p:nvSpPr>
        <p:spPr>
          <a:xfrm>
            <a:off x="8796326" y="3792925"/>
            <a:ext cx="2842495" cy="1200329"/>
          </a:xfrm>
          <a:prstGeom prst="rect">
            <a:avLst/>
          </a:prstGeom>
          <a:noFill/>
        </p:spPr>
        <p:txBody>
          <a:bodyPr wrap="square" rtlCol="0">
            <a:spAutoFit/>
          </a:bodyPr>
          <a:lstStyle/>
          <a:p>
            <a:pPr algn="ctr"/>
            <a:r>
              <a:rPr lang="en-GB" dirty="0" smtClean="0">
                <a:latin typeface="+mj-lt"/>
              </a:rPr>
              <a:t>dental X-ray tube. A small piece of film is put behind the teeth into the mouth of the patient.</a:t>
            </a:r>
            <a:endParaRPr lang="en-GB" dirty="0">
              <a:latin typeface="+mj-lt"/>
            </a:endParaRPr>
          </a:p>
        </p:txBody>
      </p:sp>
      <p:pic>
        <p:nvPicPr>
          <p:cNvPr id="10" name="Afbeelding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085802" y="1454407"/>
            <a:ext cx="2108032" cy="2108032"/>
          </a:xfrm>
          <a:prstGeom prst="rect">
            <a:avLst/>
          </a:prstGeom>
        </p:spPr>
      </p:pic>
      <p:pic>
        <p:nvPicPr>
          <p:cNvPr id="13" name="Afbeelding 12"/>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9471977" y="5016653"/>
            <a:ext cx="1721857" cy="1323278"/>
          </a:xfrm>
          <a:prstGeom prst="rect">
            <a:avLst/>
          </a:prstGeom>
        </p:spPr>
      </p:pic>
      <p:pic>
        <p:nvPicPr>
          <p:cNvPr id="19" name="Afbeelding 18"/>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912598" y="4880744"/>
            <a:ext cx="878023" cy="1401926"/>
          </a:xfrm>
          <a:prstGeom prst="rect">
            <a:avLst/>
          </a:prstGeom>
        </p:spPr>
      </p:pic>
    </p:spTree>
    <p:extLst>
      <p:ext uri="{BB962C8B-B14F-4D97-AF65-F5344CB8AC3E}">
        <p14:creationId xmlns:p14="http://schemas.microsoft.com/office/powerpoint/2010/main" val="31382106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9921198"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Performance monitoring: Image Quality</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X-Ray Machine</a:t>
            </a:r>
            <a:endParaRPr lang="en-GB" sz="2000" b="1" kern="0" dirty="0">
              <a:solidFill>
                <a:srgbClr val="2E74B5"/>
              </a:solidFill>
              <a:latin typeface="Calibri Light" panose="020F0302020204030204" pitchFamily="34"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10" name="Content Placeholder 2"/>
          <p:cNvSpPr txBox="1">
            <a:spLocks/>
          </p:cNvSpPr>
          <p:nvPr/>
        </p:nvSpPr>
        <p:spPr>
          <a:xfrm>
            <a:off x="666061" y="1700035"/>
            <a:ext cx="4292240" cy="3559593"/>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800" b="1" dirty="0" smtClean="0">
                <a:solidFill>
                  <a:srgbClr val="7030A0"/>
                </a:solidFill>
                <a:latin typeface="+mj-lt"/>
              </a:rPr>
              <a:t>Factors that influence Image Quality:</a:t>
            </a:r>
          </a:p>
          <a:p>
            <a:pPr lvl="1">
              <a:buClrTx/>
              <a:buFont typeface="Arial" panose="020B0604020202020204" pitchFamily="34" charset="0"/>
              <a:buChar char="•"/>
            </a:pPr>
            <a:r>
              <a:rPr lang="en-US" dirty="0" smtClean="0">
                <a:latin typeface="+mj-lt"/>
              </a:rPr>
              <a:t>X-ray generator (Technique Selection)</a:t>
            </a:r>
          </a:p>
          <a:p>
            <a:pPr lvl="1">
              <a:buClrTx/>
              <a:buFont typeface="Arial" panose="020B0604020202020204" pitchFamily="34" charset="0"/>
              <a:buChar char="•"/>
            </a:pPr>
            <a:r>
              <a:rPr lang="en-US" dirty="0" smtClean="0">
                <a:latin typeface="+mj-lt"/>
              </a:rPr>
              <a:t>X-ray tube</a:t>
            </a:r>
          </a:p>
          <a:p>
            <a:pPr lvl="1">
              <a:buClrTx/>
              <a:buFont typeface="Arial" panose="020B0604020202020204" pitchFamily="34" charset="0"/>
              <a:buChar char="•"/>
            </a:pPr>
            <a:r>
              <a:rPr lang="en-US" dirty="0" smtClean="0">
                <a:latin typeface="+mj-lt"/>
              </a:rPr>
              <a:t>the </a:t>
            </a:r>
            <a:r>
              <a:rPr lang="en-US" dirty="0">
                <a:latin typeface="+mj-lt"/>
              </a:rPr>
              <a:t>c</a:t>
            </a:r>
            <a:r>
              <a:rPr lang="en-US" dirty="0" smtClean="0">
                <a:latin typeface="+mj-lt"/>
              </a:rPr>
              <a:t>ollimator</a:t>
            </a:r>
          </a:p>
          <a:p>
            <a:pPr lvl="1">
              <a:buClrTx/>
              <a:buFont typeface="Arial" panose="020B0604020202020204" pitchFamily="34" charset="0"/>
              <a:buChar char="•"/>
            </a:pPr>
            <a:r>
              <a:rPr lang="en-US" dirty="0" smtClean="0">
                <a:latin typeface="+mj-lt"/>
              </a:rPr>
              <a:t>the distance between tube and patient</a:t>
            </a:r>
          </a:p>
          <a:p>
            <a:pPr lvl="1">
              <a:buClrTx/>
              <a:buFont typeface="Arial" panose="020B0604020202020204" pitchFamily="34" charset="0"/>
              <a:buChar char="•"/>
            </a:pPr>
            <a:r>
              <a:rPr lang="en-US" dirty="0" smtClean="0">
                <a:latin typeface="+mj-lt"/>
              </a:rPr>
              <a:t>The Patient</a:t>
            </a:r>
          </a:p>
          <a:p>
            <a:pPr lvl="1">
              <a:buClrTx/>
              <a:buFont typeface="Arial" panose="020B0604020202020204" pitchFamily="34" charset="0"/>
              <a:buChar char="•"/>
            </a:pPr>
            <a:r>
              <a:rPr lang="en-US" dirty="0" smtClean="0">
                <a:latin typeface="+mj-lt"/>
              </a:rPr>
              <a:t>The Radiographic Table</a:t>
            </a:r>
          </a:p>
          <a:p>
            <a:pPr lvl="1">
              <a:buClrTx/>
              <a:buFont typeface="Arial" panose="020B0604020202020204" pitchFamily="34" charset="0"/>
              <a:buChar char="•"/>
            </a:pPr>
            <a:r>
              <a:rPr lang="en-US" dirty="0" smtClean="0">
                <a:latin typeface="+mj-lt"/>
              </a:rPr>
              <a:t>The Image Receptor</a:t>
            </a:r>
          </a:p>
          <a:p>
            <a:pPr lvl="1">
              <a:buClrTx/>
              <a:buFont typeface="Arial" panose="020B0604020202020204" pitchFamily="34" charset="0"/>
              <a:buChar char="•"/>
            </a:pPr>
            <a:r>
              <a:rPr lang="en-US" dirty="0" smtClean="0">
                <a:latin typeface="+mj-lt"/>
              </a:rPr>
              <a:t>X-ray Film</a:t>
            </a:r>
          </a:p>
          <a:p>
            <a:pPr lvl="1">
              <a:buClrTx/>
              <a:buFont typeface="Arial" panose="020B0604020202020204" pitchFamily="34" charset="0"/>
              <a:buChar char="•"/>
            </a:pPr>
            <a:r>
              <a:rPr lang="en-US" dirty="0" smtClean="0">
                <a:latin typeface="+mj-lt"/>
              </a:rPr>
              <a:t>Film Processing</a:t>
            </a:r>
          </a:p>
          <a:p>
            <a:pPr lvl="1">
              <a:buClrTx/>
              <a:buFont typeface="Arial" panose="020B0604020202020204" pitchFamily="34" charset="0"/>
              <a:buChar char="•"/>
            </a:pPr>
            <a:r>
              <a:rPr lang="en-US" dirty="0" smtClean="0">
                <a:latin typeface="+mj-lt"/>
              </a:rPr>
              <a:t>Viewing the Image</a:t>
            </a:r>
            <a:endParaRPr lang="en-US" dirty="0">
              <a:latin typeface="+mj-lt"/>
            </a:endParaRPr>
          </a:p>
        </p:txBody>
      </p:sp>
      <p:sp>
        <p:nvSpPr>
          <p:cNvPr id="8" name="Rechthoek 7"/>
          <p:cNvSpPr/>
          <p:nvPr/>
        </p:nvSpPr>
        <p:spPr>
          <a:xfrm>
            <a:off x="7027333" y="4773195"/>
            <a:ext cx="4814145" cy="1477328"/>
          </a:xfrm>
          <a:prstGeom prst="rect">
            <a:avLst/>
          </a:prstGeom>
          <a:solidFill>
            <a:schemeClr val="bg2"/>
          </a:solidFill>
          <a:ln>
            <a:solidFill>
              <a:srgbClr val="7030A0"/>
            </a:solidFill>
          </a:ln>
        </p:spPr>
        <p:txBody>
          <a:bodyPr wrap="square">
            <a:spAutoFit/>
          </a:bodyPr>
          <a:lstStyle/>
          <a:p>
            <a:r>
              <a:rPr lang="en-GB" b="1" dirty="0">
                <a:latin typeface="+mj-lt"/>
              </a:rPr>
              <a:t>The most common </a:t>
            </a:r>
            <a:r>
              <a:rPr lang="en-GB" b="1" dirty="0" smtClean="0">
                <a:latin typeface="+mj-lt"/>
              </a:rPr>
              <a:t>image quality problems </a:t>
            </a:r>
            <a:r>
              <a:rPr lang="en-GB" b="1" dirty="0">
                <a:latin typeface="+mj-lt"/>
              </a:rPr>
              <a:t>are:</a:t>
            </a:r>
          </a:p>
          <a:p>
            <a:pPr marL="285750" indent="-285750">
              <a:buFont typeface="Arial" panose="020B0604020202020204" pitchFamily="34" charset="0"/>
              <a:buChar char="•"/>
            </a:pPr>
            <a:r>
              <a:rPr lang="en-GB" dirty="0" smtClean="0">
                <a:latin typeface="+mj-lt"/>
              </a:rPr>
              <a:t>Processor (dirty chemicals, temperature)</a:t>
            </a:r>
            <a:endParaRPr lang="en-GB" dirty="0">
              <a:latin typeface="+mj-lt"/>
            </a:endParaRPr>
          </a:p>
          <a:p>
            <a:pPr marL="285750" indent="-285750">
              <a:buFont typeface="Arial" panose="020B0604020202020204" pitchFamily="34" charset="0"/>
              <a:buChar char="•"/>
            </a:pPr>
            <a:r>
              <a:rPr lang="en-GB" dirty="0" smtClean="0">
                <a:latin typeface="+mj-lt"/>
              </a:rPr>
              <a:t>Technique setting (</a:t>
            </a:r>
            <a:r>
              <a:rPr lang="en-GB" dirty="0" err="1" smtClean="0">
                <a:latin typeface="+mj-lt"/>
              </a:rPr>
              <a:t>KVp</a:t>
            </a:r>
            <a:r>
              <a:rPr lang="en-GB" dirty="0" smtClean="0">
                <a:latin typeface="+mj-lt"/>
              </a:rPr>
              <a:t>, mA, time)</a:t>
            </a:r>
            <a:endParaRPr lang="en-GB" dirty="0">
              <a:latin typeface="+mj-lt"/>
            </a:endParaRPr>
          </a:p>
          <a:p>
            <a:pPr marL="285750" indent="-285750">
              <a:buFont typeface="Arial" panose="020B0604020202020204" pitchFamily="34" charset="0"/>
              <a:buChar char="•"/>
            </a:pPr>
            <a:r>
              <a:rPr lang="en-GB" dirty="0" smtClean="0">
                <a:latin typeface="+mj-lt"/>
              </a:rPr>
              <a:t>Patient </a:t>
            </a:r>
            <a:r>
              <a:rPr lang="en-GB" dirty="0">
                <a:latin typeface="+mj-lt"/>
              </a:rPr>
              <a:t>Motion</a:t>
            </a:r>
          </a:p>
          <a:p>
            <a:pPr marL="285750" indent="-285750">
              <a:buFont typeface="Arial" panose="020B0604020202020204" pitchFamily="34" charset="0"/>
              <a:buChar char="•"/>
            </a:pPr>
            <a:r>
              <a:rPr lang="en-GB" dirty="0" smtClean="0">
                <a:latin typeface="+mj-lt"/>
              </a:rPr>
              <a:t>Film </a:t>
            </a:r>
            <a:r>
              <a:rPr lang="en-GB" dirty="0">
                <a:latin typeface="+mj-lt"/>
              </a:rPr>
              <a:t>&amp; Cassette</a:t>
            </a:r>
          </a:p>
        </p:txBody>
      </p:sp>
      <p:pic>
        <p:nvPicPr>
          <p:cNvPr id="13" name="Afbeelding 1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0073" y="1700035"/>
            <a:ext cx="2923890" cy="2641140"/>
          </a:xfrm>
          <a:prstGeom prst="rect">
            <a:avLst/>
          </a:prstGeom>
        </p:spPr>
      </p:pic>
      <p:sp>
        <p:nvSpPr>
          <p:cNvPr id="18" name="TextBox 3"/>
          <p:cNvSpPr txBox="1"/>
          <p:nvPr/>
        </p:nvSpPr>
        <p:spPr>
          <a:xfrm>
            <a:off x="9230709" y="1835388"/>
            <a:ext cx="2610769" cy="1754326"/>
          </a:xfrm>
          <a:prstGeom prst="rect">
            <a:avLst/>
          </a:prstGeom>
          <a:noFill/>
        </p:spPr>
        <p:txBody>
          <a:bodyPr wrap="square" rtlCol="0">
            <a:spAutoFit/>
          </a:bodyPr>
          <a:lstStyle/>
          <a:p>
            <a:pPr algn="ctr"/>
            <a:r>
              <a:rPr lang="en-US" b="1" i="1" dirty="0" smtClean="0">
                <a:latin typeface="+mj-lt"/>
              </a:rPr>
              <a:t>An X-ray </a:t>
            </a:r>
            <a:r>
              <a:rPr lang="en-US" b="1" i="1" dirty="0">
                <a:latin typeface="+mj-lt"/>
              </a:rPr>
              <a:t>phantom is very useful for recording system performance and later making comparisons to diagnose image quality problems.</a:t>
            </a:r>
          </a:p>
        </p:txBody>
      </p:sp>
    </p:spTree>
    <p:extLst>
      <p:ext uri="{BB962C8B-B14F-4D97-AF65-F5344CB8AC3E}">
        <p14:creationId xmlns:p14="http://schemas.microsoft.com/office/powerpoint/2010/main" val="21866314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Rechte verbindingslijn 10"/>
          <p:cNvCxnSpPr/>
          <p:nvPr/>
        </p:nvCxnSpPr>
        <p:spPr>
          <a:xfrm flipV="1">
            <a:off x="476249" y="1256812"/>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2" name="Titel 1"/>
          <p:cNvSpPr txBox="1">
            <a:spLocks/>
          </p:cNvSpPr>
          <p:nvPr/>
        </p:nvSpPr>
        <p:spPr>
          <a:xfrm>
            <a:off x="4975224" y="2034960"/>
            <a:ext cx="2241551" cy="1473201"/>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7000"/>
              </a:lnSpc>
            </a:pPr>
            <a:r>
              <a:rPr lang="en-US" sz="8800" b="1" dirty="0">
                <a:solidFill>
                  <a:srgbClr val="00597C"/>
                </a:solidFill>
                <a:latin typeface="Calibri Light" panose="020F0302020204030204" pitchFamily="34" charset="0"/>
                <a:ea typeface="Times New Roman" panose="02020603050405020304" pitchFamily="18" charset="0"/>
                <a:cs typeface="Times New Roman" panose="02020603050405020304" pitchFamily="18" charset="0"/>
              </a:rPr>
              <a:t>END</a:t>
            </a:r>
            <a:endParaRPr lang="en-GB" sz="8800" b="1" spc="-50" dirty="0">
              <a:solidFill>
                <a:srgbClr val="00597C"/>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2" name="TextBox 1"/>
          <p:cNvSpPr txBox="1"/>
          <p:nvPr/>
        </p:nvSpPr>
        <p:spPr>
          <a:xfrm>
            <a:off x="0" y="4267321"/>
            <a:ext cx="12192000" cy="646331"/>
          </a:xfrm>
          <a:prstGeom prst="rect">
            <a:avLst/>
          </a:prstGeom>
          <a:noFill/>
        </p:spPr>
        <p:txBody>
          <a:bodyPr wrap="square" rtlCol="0">
            <a:spAutoFit/>
          </a:bodyPr>
          <a:lstStyle/>
          <a:p>
            <a:pPr algn="ctr"/>
            <a:r>
              <a:rPr lang="en-US" dirty="0" smtClean="0"/>
              <a:t>The creation of this presentation was supported by a grant from THET: </a:t>
            </a:r>
          </a:p>
          <a:p>
            <a:pPr algn="ctr"/>
            <a:r>
              <a:rPr lang="en-US" dirty="0" smtClean="0"/>
              <a:t>see  </a:t>
            </a:r>
            <a:r>
              <a:rPr lang="en-US" dirty="0">
                <a:hlinkClick r:id="rId2"/>
              </a:rPr>
              <a:t>https://www.thet.org/</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8335" y="5024011"/>
            <a:ext cx="2555330" cy="1088369"/>
          </a:xfrm>
          <a:prstGeom prst="rect">
            <a:avLst/>
          </a:prstGeom>
        </p:spPr>
      </p:pic>
    </p:spTree>
    <p:extLst>
      <p:ext uri="{BB962C8B-B14F-4D97-AF65-F5344CB8AC3E}">
        <p14:creationId xmlns:p14="http://schemas.microsoft.com/office/powerpoint/2010/main" val="36014174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9921198"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Construction</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X-Ray Machine</a:t>
            </a:r>
            <a:endParaRPr lang="en-GB" sz="2000" b="1" kern="0" dirty="0">
              <a:solidFill>
                <a:srgbClr val="2E74B5"/>
              </a:solidFill>
              <a:latin typeface="Calibri Light" panose="020F0302020204030204" pitchFamily="34"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4" name="Tekstvak 3"/>
          <p:cNvSpPr txBox="1"/>
          <p:nvPr/>
        </p:nvSpPr>
        <p:spPr>
          <a:xfrm>
            <a:off x="476249" y="1586492"/>
            <a:ext cx="4451352" cy="2308324"/>
          </a:xfrm>
          <a:prstGeom prst="rect">
            <a:avLst/>
          </a:prstGeom>
          <a:noFill/>
        </p:spPr>
        <p:txBody>
          <a:bodyPr wrap="square" rtlCol="0">
            <a:spAutoFit/>
          </a:bodyPr>
          <a:lstStyle/>
          <a:p>
            <a:r>
              <a:rPr lang="en-GB" dirty="0" smtClean="0">
                <a:latin typeface="+mj-lt"/>
              </a:rPr>
              <a:t>A Radiography system consists of:  </a:t>
            </a:r>
          </a:p>
          <a:p>
            <a:pPr marL="742950" lvl="1" indent="-285750">
              <a:buFont typeface="Arial" panose="020B0604020202020204" pitchFamily="34" charset="0"/>
              <a:buChar char="•"/>
            </a:pPr>
            <a:r>
              <a:rPr lang="en-GB" dirty="0">
                <a:latin typeface="+mj-lt"/>
              </a:rPr>
              <a:t>X-ray tube</a:t>
            </a:r>
          </a:p>
          <a:p>
            <a:pPr marL="742950" lvl="1" indent="-285750">
              <a:buFont typeface="Arial" panose="020B0604020202020204" pitchFamily="34" charset="0"/>
              <a:buChar char="•"/>
            </a:pPr>
            <a:r>
              <a:rPr lang="en-GB" dirty="0" smtClean="0">
                <a:latin typeface="+mj-lt"/>
              </a:rPr>
              <a:t>High </a:t>
            </a:r>
            <a:r>
              <a:rPr lang="en-GB" dirty="0">
                <a:latin typeface="+mj-lt"/>
              </a:rPr>
              <a:t>Voltage Generator</a:t>
            </a:r>
          </a:p>
          <a:p>
            <a:pPr marL="742950" lvl="1" indent="-285750">
              <a:buFont typeface="Arial" panose="020B0604020202020204" pitchFamily="34" charset="0"/>
              <a:buChar char="•"/>
            </a:pPr>
            <a:r>
              <a:rPr lang="en-GB" dirty="0" smtClean="0">
                <a:latin typeface="+mj-lt"/>
              </a:rPr>
              <a:t>X-ray Collimator</a:t>
            </a:r>
          </a:p>
          <a:p>
            <a:pPr marL="742950" lvl="1" indent="-285750">
              <a:buFont typeface="Arial" panose="020B0604020202020204" pitchFamily="34" charset="0"/>
              <a:buChar char="•"/>
            </a:pPr>
            <a:r>
              <a:rPr lang="en-GB" dirty="0" smtClean="0">
                <a:latin typeface="+mj-lt"/>
              </a:rPr>
              <a:t>High Voltage Cables</a:t>
            </a:r>
          </a:p>
          <a:p>
            <a:pPr marL="742950" lvl="1" indent="-285750">
              <a:buFont typeface="Arial" panose="020B0604020202020204" pitchFamily="34" charset="0"/>
              <a:buChar char="•"/>
            </a:pPr>
            <a:r>
              <a:rPr lang="en-GB" dirty="0" smtClean="0">
                <a:latin typeface="+mj-lt"/>
              </a:rPr>
              <a:t>Stand or Rail assembly </a:t>
            </a:r>
          </a:p>
          <a:p>
            <a:pPr marL="742950" lvl="1" indent="-285750">
              <a:buFont typeface="Arial" panose="020B0604020202020204" pitchFamily="34" charset="0"/>
              <a:buChar char="•"/>
            </a:pPr>
            <a:r>
              <a:rPr lang="en-GB" dirty="0" smtClean="0">
                <a:latin typeface="+mj-lt"/>
              </a:rPr>
              <a:t>X-ray Detector</a:t>
            </a:r>
          </a:p>
          <a:p>
            <a:pPr marL="742950" lvl="1" indent="-285750">
              <a:buFont typeface="Arial" panose="020B0604020202020204" pitchFamily="34" charset="0"/>
              <a:buChar char="•"/>
            </a:pPr>
            <a:r>
              <a:rPr lang="en-GB" dirty="0">
                <a:solidFill>
                  <a:srgbClr val="000000"/>
                </a:solidFill>
                <a:latin typeface="Calibri Light" panose="020F0302020204030204"/>
              </a:rPr>
              <a:t>Control </a:t>
            </a:r>
            <a:r>
              <a:rPr lang="en-GB" dirty="0" smtClean="0">
                <a:solidFill>
                  <a:srgbClr val="000000"/>
                </a:solidFill>
                <a:latin typeface="Calibri Light" panose="020F0302020204030204"/>
              </a:rPr>
              <a:t>Desk</a:t>
            </a:r>
            <a:endParaRPr lang="en-GB" dirty="0">
              <a:solidFill>
                <a:srgbClr val="000000"/>
              </a:solidFill>
              <a:latin typeface="Calibri Light" panose="020F0302020204030204"/>
            </a:endParaRPr>
          </a:p>
        </p:txBody>
      </p:sp>
      <p:grpSp>
        <p:nvGrpSpPr>
          <p:cNvPr id="26" name="Groep 25"/>
          <p:cNvGrpSpPr/>
          <p:nvPr/>
        </p:nvGrpSpPr>
        <p:grpSpPr>
          <a:xfrm>
            <a:off x="5020653" y="1465630"/>
            <a:ext cx="7171347" cy="4858373"/>
            <a:chOff x="4334854" y="1498359"/>
            <a:chExt cx="7171347" cy="4858373"/>
          </a:xfrm>
        </p:grpSpPr>
        <p:pic>
          <p:nvPicPr>
            <p:cNvPr id="7" name="Picture 1" descr="http://i.ebayimg.com/t/SUMMIT-NOVA-325-X-RAY-ROOM-W-BUCKY-/00/s/MTYwMFgxMTk1/$(KGrHqZ,!rQE-ZKL,-eGBPs9u8NlKQ~~60_57.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74267" y="1498359"/>
              <a:ext cx="3628598" cy="485837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1"/>
            <p:cNvSpPr txBox="1"/>
            <p:nvPr/>
          </p:nvSpPr>
          <p:spPr>
            <a:xfrm>
              <a:off x="9736668" y="2130193"/>
              <a:ext cx="1219200" cy="646331"/>
            </a:xfrm>
            <a:prstGeom prst="rect">
              <a:avLst/>
            </a:prstGeom>
            <a:noFill/>
          </p:spPr>
          <p:txBody>
            <a:bodyPr wrap="square" rtlCol="0">
              <a:spAutoFit/>
            </a:bodyPr>
            <a:lstStyle/>
            <a:p>
              <a:r>
                <a:rPr lang="en-US" b="1" i="1" dirty="0" smtClean="0">
                  <a:latin typeface="+mj-lt"/>
                </a:rPr>
                <a:t>Control desk</a:t>
              </a:r>
              <a:endParaRPr lang="en-US" b="1" i="1" dirty="0">
                <a:latin typeface="+mj-lt"/>
              </a:endParaRPr>
            </a:p>
          </p:txBody>
        </p:sp>
        <p:sp>
          <p:nvSpPr>
            <p:cNvPr id="16" name="TextBox 12"/>
            <p:cNvSpPr txBox="1"/>
            <p:nvPr/>
          </p:nvSpPr>
          <p:spPr>
            <a:xfrm>
              <a:off x="4334854" y="3246565"/>
              <a:ext cx="1600200" cy="646331"/>
            </a:xfrm>
            <a:prstGeom prst="rect">
              <a:avLst/>
            </a:prstGeom>
            <a:noFill/>
          </p:spPr>
          <p:txBody>
            <a:bodyPr wrap="square" rtlCol="0">
              <a:spAutoFit/>
            </a:bodyPr>
            <a:lstStyle/>
            <a:p>
              <a:r>
                <a:rPr lang="en-US" b="1" i="1" dirty="0">
                  <a:latin typeface="+mj-lt"/>
                </a:rPr>
                <a:t>High voltage </a:t>
              </a:r>
            </a:p>
            <a:p>
              <a:r>
                <a:rPr lang="en-US" b="1" i="1" dirty="0">
                  <a:latin typeface="+mj-lt"/>
                </a:rPr>
                <a:t>Cables</a:t>
              </a:r>
            </a:p>
          </p:txBody>
        </p:sp>
        <p:sp>
          <p:nvSpPr>
            <p:cNvPr id="17" name="TextBox 13"/>
            <p:cNvSpPr txBox="1"/>
            <p:nvPr/>
          </p:nvSpPr>
          <p:spPr>
            <a:xfrm>
              <a:off x="4334854" y="4644568"/>
              <a:ext cx="1409700" cy="646331"/>
            </a:xfrm>
            <a:prstGeom prst="rect">
              <a:avLst/>
            </a:prstGeom>
            <a:noFill/>
          </p:spPr>
          <p:txBody>
            <a:bodyPr wrap="square" rtlCol="0">
              <a:spAutoFit/>
            </a:bodyPr>
            <a:lstStyle/>
            <a:p>
              <a:r>
                <a:rPr lang="en-US" b="1" i="1" dirty="0">
                  <a:latin typeface="+mj-lt"/>
                </a:rPr>
                <a:t>High Voltage</a:t>
              </a:r>
            </a:p>
            <a:p>
              <a:r>
                <a:rPr lang="en-US" b="1" i="1" dirty="0">
                  <a:latin typeface="+mj-lt"/>
                </a:rPr>
                <a:t>Transformer</a:t>
              </a:r>
            </a:p>
          </p:txBody>
        </p:sp>
        <p:sp>
          <p:nvSpPr>
            <p:cNvPr id="18" name="TextBox 15"/>
            <p:cNvSpPr txBox="1"/>
            <p:nvPr/>
          </p:nvSpPr>
          <p:spPr>
            <a:xfrm>
              <a:off x="9736668" y="4359875"/>
              <a:ext cx="1769533" cy="646331"/>
            </a:xfrm>
            <a:prstGeom prst="rect">
              <a:avLst/>
            </a:prstGeom>
            <a:noFill/>
          </p:spPr>
          <p:txBody>
            <a:bodyPr wrap="square" rtlCol="0">
              <a:spAutoFit/>
            </a:bodyPr>
            <a:lstStyle/>
            <a:p>
              <a:r>
                <a:rPr lang="en-US" b="1" i="1" dirty="0">
                  <a:latin typeface="+mj-lt"/>
                </a:rPr>
                <a:t>Tube, Collimator, and rail assembly</a:t>
              </a:r>
            </a:p>
          </p:txBody>
        </p:sp>
        <p:sp>
          <p:nvSpPr>
            <p:cNvPr id="22" name="PIJL-RECHTS 21"/>
            <p:cNvSpPr/>
            <p:nvPr/>
          </p:nvSpPr>
          <p:spPr>
            <a:xfrm>
              <a:off x="5558999" y="4912661"/>
              <a:ext cx="1214334" cy="1259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PIJL-RECHTS 22"/>
            <p:cNvSpPr/>
            <p:nvPr/>
          </p:nvSpPr>
          <p:spPr>
            <a:xfrm rot="10518208">
              <a:off x="8420013" y="2368393"/>
              <a:ext cx="1313252" cy="1369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PIJL-RECHTS 23"/>
            <p:cNvSpPr/>
            <p:nvPr/>
          </p:nvSpPr>
          <p:spPr>
            <a:xfrm rot="20042352" flipH="1">
              <a:off x="9295102" y="4758267"/>
              <a:ext cx="514377" cy="1425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PIJL-RECHTS 24"/>
            <p:cNvSpPr/>
            <p:nvPr/>
          </p:nvSpPr>
          <p:spPr>
            <a:xfrm rot="1320017">
              <a:off x="5208326" y="3802671"/>
              <a:ext cx="780916" cy="1332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7" name="Tekstvak 26"/>
          <p:cNvSpPr txBox="1"/>
          <p:nvPr/>
        </p:nvSpPr>
        <p:spPr>
          <a:xfrm>
            <a:off x="438088" y="4303857"/>
            <a:ext cx="4049245" cy="646331"/>
          </a:xfrm>
          <a:prstGeom prst="rect">
            <a:avLst/>
          </a:prstGeom>
          <a:noFill/>
        </p:spPr>
        <p:txBody>
          <a:bodyPr wrap="square" rtlCol="0">
            <a:spAutoFit/>
          </a:bodyPr>
          <a:lstStyle/>
          <a:p>
            <a:r>
              <a:rPr lang="en-GB" dirty="0" smtClean="0">
                <a:latin typeface="+mj-lt"/>
              </a:rPr>
              <a:t>The next slides discuss these components in some more detail. </a:t>
            </a:r>
            <a:endParaRPr lang="en-GB" dirty="0">
              <a:solidFill>
                <a:srgbClr val="000000"/>
              </a:solidFill>
              <a:latin typeface="Calibri Light" panose="020F0302020204030204"/>
            </a:endParaRPr>
          </a:p>
        </p:txBody>
      </p:sp>
    </p:spTree>
    <p:extLst>
      <p:ext uri="{BB962C8B-B14F-4D97-AF65-F5344CB8AC3E}">
        <p14:creationId xmlns:p14="http://schemas.microsoft.com/office/powerpoint/2010/main" val="32181800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9921198"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X-ray Tubes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X-Ray Machine</a:t>
            </a:r>
            <a:endParaRPr lang="en-GB" sz="2000" b="1" kern="0" dirty="0">
              <a:solidFill>
                <a:srgbClr val="2E74B5"/>
              </a:solidFill>
              <a:latin typeface="Calibri Light" panose="020F0302020204030204" pitchFamily="34" charset="0"/>
              <a:cs typeface="Times New Roman" panose="02020603050405020304" pitchFamily="18" charset="0"/>
            </a:endParaRPr>
          </a:p>
        </p:txBody>
      </p: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2"/>
          <p:cNvSpPr txBox="1"/>
          <p:nvPr/>
        </p:nvSpPr>
        <p:spPr>
          <a:xfrm>
            <a:off x="412130" y="1374802"/>
            <a:ext cx="7157070" cy="1754326"/>
          </a:xfrm>
          <a:prstGeom prst="rect">
            <a:avLst/>
          </a:prstGeom>
          <a:noFill/>
        </p:spPr>
        <p:txBody>
          <a:bodyPr wrap="square" rtlCol="0">
            <a:spAutoFit/>
          </a:bodyPr>
          <a:lstStyle/>
          <a:p>
            <a:r>
              <a:rPr lang="en-US" dirty="0">
                <a:latin typeface="+mj-lt"/>
              </a:rPr>
              <a:t>Different </a:t>
            </a:r>
            <a:r>
              <a:rPr lang="en-US" b="1" dirty="0">
                <a:solidFill>
                  <a:srgbClr val="7030A0"/>
                </a:solidFill>
                <a:latin typeface="+mj-lt"/>
              </a:rPr>
              <a:t>types of tubes </a:t>
            </a:r>
            <a:r>
              <a:rPr lang="en-US" dirty="0" smtClean="0">
                <a:latin typeface="+mj-lt"/>
              </a:rPr>
              <a:t>exist for different clinical uses and systems: </a:t>
            </a:r>
          </a:p>
          <a:p>
            <a:pPr marL="742950" lvl="1" indent="-285750">
              <a:buFont typeface="Arial" panose="020B0604020202020204" pitchFamily="34" charset="0"/>
              <a:buChar char="•"/>
            </a:pPr>
            <a:r>
              <a:rPr lang="en-US" dirty="0" smtClean="0">
                <a:latin typeface="+mj-lt"/>
              </a:rPr>
              <a:t>different </a:t>
            </a:r>
            <a:r>
              <a:rPr lang="en-US" dirty="0">
                <a:latin typeface="+mj-lt"/>
              </a:rPr>
              <a:t>anode construction, focal spot size, maximum heat capacities, tube housing style, </a:t>
            </a:r>
            <a:r>
              <a:rPr lang="en-US" dirty="0" smtClean="0">
                <a:latin typeface="+mj-lt"/>
              </a:rPr>
              <a:t>insert </a:t>
            </a:r>
            <a:r>
              <a:rPr lang="en-US" dirty="0">
                <a:latin typeface="+mj-lt"/>
              </a:rPr>
              <a:t>materials</a:t>
            </a:r>
            <a:r>
              <a:rPr lang="en-US" dirty="0" smtClean="0">
                <a:latin typeface="+mj-lt"/>
              </a:rPr>
              <a:t>.</a:t>
            </a:r>
            <a:endParaRPr lang="en-US" dirty="0">
              <a:latin typeface="+mj-lt"/>
            </a:endParaRPr>
          </a:p>
          <a:p>
            <a:pPr marL="742950" lvl="1" indent="-285750">
              <a:buFont typeface="Arial" panose="020B0604020202020204" pitchFamily="34" charset="0"/>
              <a:buChar char="•"/>
            </a:pPr>
            <a:r>
              <a:rPr lang="en-US" dirty="0" smtClean="0">
                <a:latin typeface="+mj-lt"/>
              </a:rPr>
              <a:t>Dental </a:t>
            </a:r>
            <a:r>
              <a:rPr lang="en-US" dirty="0">
                <a:latin typeface="+mj-lt"/>
              </a:rPr>
              <a:t>tubes often have a stationary anode. Radiographic tubes normally have a rotating anode. A </a:t>
            </a:r>
            <a:r>
              <a:rPr lang="en-US" b="1" dirty="0">
                <a:solidFill>
                  <a:srgbClr val="7030A0"/>
                </a:solidFill>
                <a:latin typeface="+mj-lt"/>
              </a:rPr>
              <a:t>rotating anode </a:t>
            </a:r>
            <a:r>
              <a:rPr lang="en-US" dirty="0">
                <a:latin typeface="+mj-lt"/>
              </a:rPr>
              <a:t>is more complex but allows for great ‘heat loading</a:t>
            </a:r>
            <a:r>
              <a:rPr lang="en-US" dirty="0" smtClean="0">
                <a:latin typeface="+mj-lt"/>
              </a:rPr>
              <a:t>’.</a:t>
            </a:r>
            <a:endParaRPr lang="en-US" dirty="0">
              <a:latin typeface="+mj-lt"/>
            </a:endParaRPr>
          </a:p>
        </p:txBody>
      </p:sp>
      <p:sp>
        <p:nvSpPr>
          <p:cNvPr id="9" name="TextBox 2"/>
          <p:cNvSpPr txBox="1"/>
          <p:nvPr/>
        </p:nvSpPr>
        <p:spPr>
          <a:xfrm>
            <a:off x="467704" y="3257940"/>
            <a:ext cx="7121967" cy="2862322"/>
          </a:xfrm>
          <a:prstGeom prst="rect">
            <a:avLst/>
          </a:prstGeom>
          <a:noFill/>
        </p:spPr>
        <p:txBody>
          <a:bodyPr wrap="square" rtlCol="0">
            <a:spAutoFit/>
          </a:bodyPr>
          <a:lstStyle/>
          <a:p>
            <a:r>
              <a:rPr lang="en-GB" b="1" dirty="0" smtClean="0">
                <a:solidFill>
                  <a:srgbClr val="7030A0"/>
                </a:solidFill>
                <a:latin typeface="+mj-lt"/>
              </a:rPr>
              <a:t>Rotor control</a:t>
            </a:r>
          </a:p>
          <a:p>
            <a:pPr marL="742950" lvl="1" indent="-285750">
              <a:buFont typeface="Arial" pitchFamily="34" charset="0"/>
              <a:buChar char="•"/>
            </a:pPr>
            <a:r>
              <a:rPr lang="en-US" dirty="0" smtClean="0">
                <a:latin typeface="+mj-lt"/>
              </a:rPr>
              <a:t>The rotation </a:t>
            </a:r>
            <a:r>
              <a:rPr lang="en-US" dirty="0">
                <a:latin typeface="+mj-lt"/>
              </a:rPr>
              <a:t>of the anode is controlled by the rotor </a:t>
            </a:r>
            <a:r>
              <a:rPr lang="en-US" dirty="0" smtClean="0">
                <a:latin typeface="+mj-lt"/>
              </a:rPr>
              <a:t>controller. </a:t>
            </a:r>
            <a:r>
              <a:rPr lang="en-GB" dirty="0">
                <a:latin typeface="+mj-lt"/>
              </a:rPr>
              <a:t>There are </a:t>
            </a:r>
            <a:r>
              <a:rPr lang="en-GB" b="1" dirty="0">
                <a:solidFill>
                  <a:srgbClr val="7030A0"/>
                </a:solidFill>
                <a:latin typeface="+mj-lt"/>
              </a:rPr>
              <a:t>low speed </a:t>
            </a:r>
            <a:r>
              <a:rPr lang="en-GB" dirty="0">
                <a:latin typeface="+mj-lt"/>
              </a:rPr>
              <a:t>controllers and </a:t>
            </a:r>
            <a:r>
              <a:rPr lang="en-GB" b="1" dirty="0">
                <a:solidFill>
                  <a:srgbClr val="7030A0"/>
                </a:solidFill>
                <a:latin typeface="+mj-lt"/>
              </a:rPr>
              <a:t>high speed </a:t>
            </a:r>
            <a:r>
              <a:rPr lang="en-GB" dirty="0">
                <a:latin typeface="+mj-lt"/>
              </a:rPr>
              <a:t>controllers. </a:t>
            </a:r>
            <a:r>
              <a:rPr lang="en-US" dirty="0" smtClean="0">
                <a:latin typeface="+mj-lt"/>
              </a:rPr>
              <a:t>Low </a:t>
            </a:r>
            <a:r>
              <a:rPr lang="en-US" dirty="0">
                <a:latin typeface="+mj-lt"/>
              </a:rPr>
              <a:t>speed tubes are for general radiography and typically rotate about </a:t>
            </a:r>
            <a:r>
              <a:rPr lang="en-US" dirty="0" smtClean="0">
                <a:latin typeface="+mj-lt"/>
              </a:rPr>
              <a:t>3,000 </a:t>
            </a:r>
            <a:r>
              <a:rPr lang="en-US" dirty="0">
                <a:latin typeface="+mj-lt"/>
              </a:rPr>
              <a:t>rpm. High speed tubes are for special procedures like fluoroscopy and typically rotate at up to 10,000 rpm</a:t>
            </a:r>
            <a:r>
              <a:rPr lang="en-US" dirty="0" smtClean="0">
                <a:latin typeface="+mj-lt"/>
              </a:rPr>
              <a:t>.</a:t>
            </a:r>
            <a:endParaRPr lang="en-US" dirty="0">
              <a:latin typeface="+mj-lt"/>
            </a:endParaRPr>
          </a:p>
          <a:p>
            <a:pPr marL="742950" lvl="1" indent="-285750">
              <a:buFont typeface="Arial" pitchFamily="34" charset="0"/>
              <a:buChar char="•"/>
            </a:pPr>
            <a:r>
              <a:rPr lang="en-US" dirty="0">
                <a:latin typeface="+mj-lt"/>
              </a:rPr>
              <a:t>The rotor controller will inhibit exposures with an </a:t>
            </a:r>
            <a:r>
              <a:rPr lang="en-US" b="1" dirty="0">
                <a:solidFill>
                  <a:srgbClr val="7030A0"/>
                </a:solidFill>
                <a:latin typeface="+mj-lt"/>
              </a:rPr>
              <a:t>interlock</a:t>
            </a:r>
            <a:r>
              <a:rPr lang="en-US" dirty="0">
                <a:latin typeface="+mj-lt"/>
              </a:rPr>
              <a:t> circuit if the </a:t>
            </a:r>
            <a:r>
              <a:rPr lang="en-US" dirty="0" smtClean="0">
                <a:latin typeface="+mj-lt"/>
              </a:rPr>
              <a:t>tube </a:t>
            </a:r>
            <a:r>
              <a:rPr lang="en-US" dirty="0">
                <a:latin typeface="+mj-lt"/>
              </a:rPr>
              <a:t>is not achieving </a:t>
            </a:r>
            <a:r>
              <a:rPr lang="en-US" dirty="0" smtClean="0">
                <a:latin typeface="+mj-lt"/>
              </a:rPr>
              <a:t>adequate rotation</a:t>
            </a:r>
            <a:r>
              <a:rPr lang="en-US" dirty="0">
                <a:latin typeface="+mj-lt"/>
              </a:rPr>
              <a:t>. </a:t>
            </a:r>
          </a:p>
          <a:p>
            <a:pPr marL="742950" lvl="1" indent="-285750">
              <a:buFont typeface="Arial" pitchFamily="34" charset="0"/>
              <a:buChar char="•"/>
            </a:pPr>
            <a:r>
              <a:rPr lang="en-US" dirty="0" smtClean="0">
                <a:latin typeface="+mj-lt"/>
              </a:rPr>
              <a:t>The rotor control may </a:t>
            </a:r>
            <a:r>
              <a:rPr lang="en-US" dirty="0">
                <a:latin typeface="+mj-lt"/>
              </a:rPr>
              <a:t>be a generator function or in a separate electronic cabinet</a:t>
            </a:r>
            <a:r>
              <a:rPr lang="en-US" dirty="0" smtClean="0">
                <a:latin typeface="+mj-lt"/>
              </a:rPr>
              <a:t>.</a:t>
            </a:r>
            <a:endParaRPr lang="en-US" dirty="0">
              <a:latin typeface="+mj-lt"/>
            </a:endParaRPr>
          </a:p>
        </p:txBody>
      </p:sp>
      <p:pic>
        <p:nvPicPr>
          <p:cNvPr id="3" name="Afbeelding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65759" y="1518436"/>
            <a:ext cx="3527380" cy="2066038"/>
          </a:xfrm>
          <a:prstGeom prst="rect">
            <a:avLst/>
          </a:prstGeom>
        </p:spPr>
      </p:pic>
      <p:pic>
        <p:nvPicPr>
          <p:cNvPr id="4" name="Afbeelding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65759" y="3869331"/>
            <a:ext cx="3527380" cy="1854136"/>
          </a:xfrm>
          <a:prstGeom prst="rect">
            <a:avLst/>
          </a:prstGeom>
        </p:spPr>
      </p:pic>
    </p:spTree>
    <p:extLst>
      <p:ext uri="{BB962C8B-B14F-4D97-AF65-F5344CB8AC3E}">
        <p14:creationId xmlns:p14="http://schemas.microsoft.com/office/powerpoint/2010/main" val="446664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lansee-com.azureedge.net/fileadmin/_processed_/csm_rotarty-x-ray-tube-Plansee_71647701f8.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6780" y="2233107"/>
            <a:ext cx="5065217" cy="3243765"/>
          </a:xfrm>
          <a:prstGeom prst="rect">
            <a:avLst/>
          </a:prstGeom>
          <a:noFill/>
          <a:extLst>
            <a:ext uri="{909E8E84-426E-40DD-AFC4-6F175D3DCCD1}">
              <a14:hiddenFill xmlns:a14="http://schemas.microsoft.com/office/drawing/2010/main">
                <a:solidFill>
                  <a:srgbClr val="FFFFFF"/>
                </a:solidFill>
              </a14:hiddenFill>
            </a:ext>
          </a:extLst>
        </p:spPr>
      </p:pic>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X-ray tube</a:t>
            </a: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9"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Radiology Fundamentals</a:t>
            </a:r>
            <a:endParaRPr lang="en-GB" sz="2000" b="1" kern="0" dirty="0">
              <a:solidFill>
                <a:srgbClr val="2E74B5"/>
              </a:solidFill>
              <a:latin typeface="Calibri Light" panose="020F0302020204030204" pitchFamily="34" charset="0"/>
              <a:cs typeface="Times New Roman" panose="02020603050405020304" pitchFamily="18" charset="0"/>
            </a:endParaRPr>
          </a:p>
        </p:txBody>
      </p:sp>
      <p:grpSp>
        <p:nvGrpSpPr>
          <p:cNvPr id="6" name="Groep 5"/>
          <p:cNvGrpSpPr/>
          <p:nvPr/>
        </p:nvGrpSpPr>
        <p:grpSpPr>
          <a:xfrm>
            <a:off x="7950224" y="1436936"/>
            <a:ext cx="3984818" cy="3957607"/>
            <a:chOff x="6999611" y="1778446"/>
            <a:chExt cx="3984818" cy="3957607"/>
          </a:xfrm>
        </p:grpSpPr>
        <p:sp>
          <p:nvSpPr>
            <p:cNvPr id="8" name="TextBox 5"/>
            <p:cNvSpPr txBox="1"/>
            <p:nvPr/>
          </p:nvSpPr>
          <p:spPr>
            <a:xfrm>
              <a:off x="9450718" y="5366721"/>
              <a:ext cx="1533711"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dirty="0" smtClean="0">
                  <a:ln>
                    <a:noFill/>
                  </a:ln>
                  <a:solidFill>
                    <a:prstClr val="black"/>
                  </a:solidFill>
                  <a:effectLst/>
                  <a:uLnTx/>
                  <a:uFillTx/>
                  <a:latin typeface="+mj-lt"/>
                </a:rPr>
                <a:t>X-ray Out</a:t>
              </a:r>
            </a:p>
          </p:txBody>
        </p:sp>
        <p:pic>
          <p:nvPicPr>
            <p:cNvPr id="1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99611" y="2451147"/>
              <a:ext cx="3427349" cy="2780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PIJL-RECHTS 3"/>
            <p:cNvSpPr/>
            <p:nvPr/>
          </p:nvSpPr>
          <p:spPr>
            <a:xfrm rot="13780606">
              <a:off x="9032435" y="4720471"/>
              <a:ext cx="1516119" cy="159475"/>
            </a:xfrm>
            <a:prstGeom prst="rightArrow">
              <a:avLst>
                <a:gd name="adj1" fmla="val 50000"/>
                <a:gd name="adj2" fmla="val 1240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p:txBody>
        </p:sp>
        <p:sp>
          <p:nvSpPr>
            <p:cNvPr id="17" name="TextBox 5"/>
            <p:cNvSpPr txBox="1"/>
            <p:nvPr/>
          </p:nvSpPr>
          <p:spPr>
            <a:xfrm>
              <a:off x="7593233" y="1778446"/>
              <a:ext cx="1571354"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dirty="0" smtClean="0">
                  <a:ln>
                    <a:noFill/>
                  </a:ln>
                  <a:solidFill>
                    <a:prstClr val="black"/>
                  </a:solidFill>
                  <a:effectLst/>
                  <a:uLnTx/>
                  <a:uFillTx/>
                  <a:latin typeface="+mj-lt"/>
                </a:rPr>
                <a:t>High Voltage In</a:t>
              </a:r>
              <a:r>
                <a:rPr kumimoji="0" lang="en-US" sz="1800" b="1" i="1" u="none" strike="noStrike" kern="0" cap="none" spc="0" normalizeH="0" noProof="0" dirty="0" smtClean="0">
                  <a:ln>
                    <a:noFill/>
                  </a:ln>
                  <a:solidFill>
                    <a:prstClr val="black"/>
                  </a:solidFill>
                  <a:effectLst/>
                  <a:uLnTx/>
                  <a:uFillTx/>
                  <a:latin typeface="+mj-lt"/>
                </a:rPr>
                <a:t> </a:t>
              </a:r>
              <a:endParaRPr kumimoji="0" lang="en-US" sz="1800" b="1" i="1" u="none" strike="noStrike" kern="0" cap="none" spc="0" normalizeH="0" baseline="0" noProof="0" dirty="0" smtClean="0">
                <a:ln>
                  <a:noFill/>
                </a:ln>
                <a:solidFill>
                  <a:prstClr val="black"/>
                </a:solidFill>
                <a:effectLst/>
                <a:uLnTx/>
                <a:uFillTx/>
                <a:latin typeface="+mj-lt"/>
              </a:endParaRPr>
            </a:p>
          </p:txBody>
        </p:sp>
        <p:sp>
          <p:nvSpPr>
            <p:cNvPr id="5" name="PIJL-OMLAAG 4"/>
            <p:cNvSpPr/>
            <p:nvPr/>
          </p:nvSpPr>
          <p:spPr>
            <a:xfrm rot="18873801">
              <a:off x="8894509" y="2082355"/>
              <a:ext cx="138368" cy="6318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p:txBody>
        </p:sp>
        <p:sp>
          <p:nvSpPr>
            <p:cNvPr id="18" name="PIJL-OMLAAG 17"/>
            <p:cNvSpPr/>
            <p:nvPr/>
          </p:nvSpPr>
          <p:spPr>
            <a:xfrm rot="1336022">
              <a:off x="7728458" y="2126167"/>
              <a:ext cx="127108" cy="11449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p:txBody>
        </p:sp>
      </p:grpSp>
      <p:sp>
        <p:nvSpPr>
          <p:cNvPr id="19" name="TextBox 5"/>
          <p:cNvSpPr txBox="1"/>
          <p:nvPr/>
        </p:nvSpPr>
        <p:spPr>
          <a:xfrm>
            <a:off x="1088252" y="5812400"/>
            <a:ext cx="3933539"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dirty="0" smtClean="0">
                <a:ln>
                  <a:noFill/>
                </a:ln>
                <a:solidFill>
                  <a:prstClr val="black"/>
                </a:solidFill>
                <a:effectLst/>
                <a:uLnTx/>
                <a:uFillTx/>
                <a:latin typeface="+mj-lt"/>
              </a:rPr>
              <a:t>X-ray Tube</a:t>
            </a:r>
            <a:r>
              <a:rPr kumimoji="0" lang="en-US" sz="1800" b="1" i="1" u="none" strike="noStrike" kern="0" cap="none" spc="0" normalizeH="0" noProof="0" dirty="0" smtClean="0">
                <a:ln>
                  <a:noFill/>
                </a:ln>
                <a:solidFill>
                  <a:prstClr val="black"/>
                </a:solidFill>
                <a:effectLst/>
                <a:uLnTx/>
                <a:uFillTx/>
                <a:latin typeface="+mj-lt"/>
              </a:rPr>
              <a:t> ‘Insert’; the inside is vacuum</a:t>
            </a:r>
            <a:endParaRPr kumimoji="0" lang="en-US" sz="1800" b="1" i="1" u="none" strike="noStrike" kern="0" cap="none" spc="0" normalizeH="0" baseline="0" noProof="0" dirty="0" smtClean="0">
              <a:ln>
                <a:noFill/>
              </a:ln>
              <a:solidFill>
                <a:prstClr val="black"/>
              </a:solidFill>
              <a:effectLst/>
              <a:uLnTx/>
              <a:uFillTx/>
              <a:latin typeface="+mj-lt"/>
            </a:endParaRPr>
          </a:p>
        </p:txBody>
      </p:sp>
      <p:sp>
        <p:nvSpPr>
          <p:cNvPr id="20" name="TextBox 5"/>
          <p:cNvSpPr txBox="1"/>
          <p:nvPr/>
        </p:nvSpPr>
        <p:spPr>
          <a:xfrm>
            <a:off x="7672244" y="5195889"/>
            <a:ext cx="3427350" cy="120032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dirty="0" smtClean="0">
                <a:ln>
                  <a:noFill/>
                </a:ln>
                <a:solidFill>
                  <a:prstClr val="black"/>
                </a:solidFill>
                <a:effectLst/>
                <a:uLnTx/>
                <a:uFillTx/>
                <a:latin typeface="+mj-lt"/>
              </a:rPr>
              <a:t>X-ray Tube</a:t>
            </a:r>
            <a:r>
              <a:rPr kumimoji="0" lang="en-US" sz="1800" b="1" i="1" u="none" strike="noStrike" kern="0" cap="none" spc="0" normalizeH="0" noProof="0" dirty="0" smtClean="0">
                <a:ln>
                  <a:noFill/>
                </a:ln>
                <a:solidFill>
                  <a:prstClr val="black"/>
                </a:solidFill>
                <a:effectLst/>
                <a:uLnTx/>
                <a:uFillTx/>
                <a:latin typeface="+mj-lt"/>
              </a:rPr>
              <a:t> Container</a:t>
            </a:r>
          </a:p>
          <a:p>
            <a:pPr marL="0" marR="0" lvl="0" indent="0" algn="ctr" defTabSz="914400" eaLnBrk="1" fontAlgn="auto" latinLnBrk="0" hangingPunct="1">
              <a:lnSpc>
                <a:spcPct val="100000"/>
              </a:lnSpc>
              <a:spcBef>
                <a:spcPts val="0"/>
              </a:spcBef>
              <a:spcAft>
                <a:spcPts val="0"/>
              </a:spcAft>
              <a:buClrTx/>
              <a:buSzTx/>
              <a:buFontTx/>
              <a:buNone/>
              <a:tabLst/>
              <a:defRPr/>
            </a:pPr>
            <a:r>
              <a:rPr lang="en-US" kern="0" baseline="0" dirty="0" smtClean="0">
                <a:solidFill>
                  <a:prstClr val="black"/>
                </a:solidFill>
                <a:latin typeface="+mj-lt"/>
              </a:rPr>
              <a:t>protects the</a:t>
            </a:r>
            <a:r>
              <a:rPr lang="en-US" kern="0" dirty="0" smtClean="0">
                <a:solidFill>
                  <a:prstClr val="black"/>
                </a:solidFill>
                <a:latin typeface="+mj-lt"/>
              </a:rPr>
              <a:t> tube from mechanical shock and absorbs stray X-ray radiation</a:t>
            </a:r>
            <a:endParaRPr kumimoji="0" lang="en-US" sz="1800" u="none" strike="noStrike" kern="0" cap="none" spc="0" normalizeH="0" baseline="0" noProof="0" dirty="0" smtClean="0">
              <a:ln>
                <a:noFill/>
              </a:ln>
              <a:solidFill>
                <a:prstClr val="black"/>
              </a:solidFill>
              <a:effectLst/>
              <a:uLnTx/>
              <a:uFillTx/>
              <a:latin typeface="+mj-lt"/>
            </a:endParaRPr>
          </a:p>
        </p:txBody>
      </p:sp>
      <p:sp>
        <p:nvSpPr>
          <p:cNvPr id="21" name="PIJL-OMLAAG 20"/>
          <p:cNvSpPr/>
          <p:nvPr/>
        </p:nvSpPr>
        <p:spPr>
          <a:xfrm rot="12589755" flipV="1">
            <a:off x="1665099" y="1886729"/>
            <a:ext cx="181218" cy="1631773"/>
          </a:xfrm>
          <a:prstGeom prst="downArrow">
            <a:avLst>
              <a:gd name="adj1" fmla="val 50000"/>
              <a:gd name="adj2" fmla="val 594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p:txBody>
      </p:sp>
      <p:sp>
        <p:nvSpPr>
          <p:cNvPr id="7" name="Rechthoek 6"/>
          <p:cNvSpPr/>
          <p:nvPr/>
        </p:nvSpPr>
        <p:spPr>
          <a:xfrm>
            <a:off x="412130" y="1613667"/>
            <a:ext cx="3799438" cy="369332"/>
          </a:xfrm>
          <a:prstGeom prst="rect">
            <a:avLst/>
          </a:prstGeom>
        </p:spPr>
        <p:txBody>
          <a:bodyPr wrap="none">
            <a:spAutoFit/>
          </a:bodyPr>
          <a:lstStyle/>
          <a:p>
            <a:pPr lvl="0" algn="ctr">
              <a:defRPr/>
            </a:pPr>
            <a:r>
              <a:rPr lang="en-US" b="1" i="1" kern="0" dirty="0" smtClean="0">
                <a:solidFill>
                  <a:prstClr val="black"/>
                </a:solidFill>
                <a:latin typeface="Calibri Light" panose="020F0302020204030204"/>
              </a:rPr>
              <a:t>Anode disc rotation mechanism (‘rotor’)</a:t>
            </a:r>
            <a:endParaRPr lang="en-US" b="1" i="1" kern="0" dirty="0">
              <a:solidFill>
                <a:prstClr val="black"/>
              </a:solidFill>
              <a:latin typeface="Calibri Light" panose="020F0302020204030204"/>
            </a:endParaRPr>
          </a:p>
        </p:txBody>
      </p:sp>
      <p:sp>
        <p:nvSpPr>
          <p:cNvPr id="16" name="PIJL-OMLAAG 15"/>
          <p:cNvSpPr/>
          <p:nvPr/>
        </p:nvSpPr>
        <p:spPr>
          <a:xfrm rot="13305227">
            <a:off x="1659210" y="3938815"/>
            <a:ext cx="129709" cy="1589439"/>
          </a:xfrm>
          <a:prstGeom prst="downArrow">
            <a:avLst>
              <a:gd name="adj1" fmla="val 50000"/>
              <a:gd name="adj2" fmla="val 594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p:txBody>
      </p:sp>
      <p:sp>
        <p:nvSpPr>
          <p:cNvPr id="13" name="Rechthoek 12"/>
          <p:cNvSpPr/>
          <p:nvPr/>
        </p:nvSpPr>
        <p:spPr>
          <a:xfrm>
            <a:off x="516683" y="5290950"/>
            <a:ext cx="1207382" cy="369332"/>
          </a:xfrm>
          <a:prstGeom prst="rect">
            <a:avLst/>
          </a:prstGeom>
        </p:spPr>
        <p:txBody>
          <a:bodyPr wrap="none">
            <a:spAutoFit/>
          </a:bodyPr>
          <a:lstStyle/>
          <a:p>
            <a:r>
              <a:rPr lang="en-US" b="1" i="1" kern="0" dirty="0" smtClean="0">
                <a:solidFill>
                  <a:prstClr val="black"/>
                </a:solidFill>
                <a:latin typeface="Calibri Light" panose="020F0302020204030204"/>
              </a:rPr>
              <a:t>anode </a:t>
            </a:r>
            <a:r>
              <a:rPr lang="en-US" b="1" i="1" kern="0" dirty="0">
                <a:solidFill>
                  <a:prstClr val="black"/>
                </a:solidFill>
                <a:latin typeface="Calibri Light" panose="020F0302020204030204"/>
              </a:rPr>
              <a:t>disk </a:t>
            </a:r>
            <a:endParaRPr lang="en-GB" dirty="0"/>
          </a:p>
        </p:txBody>
      </p:sp>
      <p:sp>
        <p:nvSpPr>
          <p:cNvPr id="23" name="Rechthoek 22"/>
          <p:cNvSpPr/>
          <p:nvPr/>
        </p:nvSpPr>
        <p:spPr>
          <a:xfrm>
            <a:off x="4374518" y="5290950"/>
            <a:ext cx="925253" cy="369332"/>
          </a:xfrm>
          <a:prstGeom prst="rect">
            <a:avLst/>
          </a:prstGeom>
        </p:spPr>
        <p:txBody>
          <a:bodyPr wrap="none">
            <a:spAutoFit/>
          </a:bodyPr>
          <a:lstStyle/>
          <a:p>
            <a:r>
              <a:rPr lang="en-US" b="1" i="1" kern="0" dirty="0" err="1" smtClean="0">
                <a:solidFill>
                  <a:prstClr val="black"/>
                </a:solidFill>
                <a:latin typeface="Calibri Light" panose="020F0302020204030204"/>
              </a:rPr>
              <a:t>kathode</a:t>
            </a:r>
            <a:endParaRPr lang="en-GB" dirty="0"/>
          </a:p>
        </p:txBody>
      </p:sp>
      <p:sp>
        <p:nvSpPr>
          <p:cNvPr id="24" name="PIJL-OMLAAG 23"/>
          <p:cNvSpPr/>
          <p:nvPr/>
        </p:nvSpPr>
        <p:spPr>
          <a:xfrm rot="6788659">
            <a:off x="3557484" y="4335786"/>
            <a:ext cx="129709" cy="1589439"/>
          </a:xfrm>
          <a:prstGeom prst="downArrow">
            <a:avLst>
              <a:gd name="adj1" fmla="val 50000"/>
              <a:gd name="adj2" fmla="val 594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p:txBody>
      </p:sp>
    </p:spTree>
    <p:extLst>
      <p:ext uri="{BB962C8B-B14F-4D97-AF65-F5344CB8AC3E}">
        <p14:creationId xmlns:p14="http://schemas.microsoft.com/office/powerpoint/2010/main" val="28287339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X-ray tube</a:t>
            </a: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9"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Radiology Fundamentals</a:t>
            </a:r>
            <a:endParaRPr lang="en-GB" sz="2000" b="1" kern="0" dirty="0">
              <a:solidFill>
                <a:srgbClr val="2E74B5"/>
              </a:solidFill>
              <a:latin typeface="Calibri Light" panose="020F0302020204030204" pitchFamily="34" charset="0"/>
              <a:cs typeface="Times New Roman" panose="02020603050405020304" pitchFamily="18" charset="0"/>
            </a:endParaRPr>
          </a:p>
        </p:txBody>
      </p:sp>
      <p:sp>
        <p:nvSpPr>
          <p:cNvPr id="20" name="Rechthoek 19"/>
          <p:cNvSpPr/>
          <p:nvPr/>
        </p:nvSpPr>
        <p:spPr>
          <a:xfrm>
            <a:off x="367874" y="1470903"/>
            <a:ext cx="6244593" cy="646331"/>
          </a:xfrm>
          <a:prstGeom prst="rect">
            <a:avLst/>
          </a:prstGeom>
        </p:spPr>
        <p:txBody>
          <a:bodyPr wrap="square">
            <a:spAutoFit/>
          </a:bodyPr>
          <a:lstStyle/>
          <a:p>
            <a:r>
              <a:rPr lang="en-US" dirty="0" smtClean="0">
                <a:solidFill>
                  <a:srgbClr val="000000"/>
                </a:solidFill>
                <a:latin typeface="Calibri Light" panose="020F0302020204030204"/>
              </a:rPr>
              <a:t>In high-end X-ray tubes, the </a:t>
            </a:r>
            <a:r>
              <a:rPr lang="en-US" dirty="0">
                <a:solidFill>
                  <a:srgbClr val="000000"/>
                </a:solidFill>
                <a:latin typeface="Calibri Light" panose="020F0302020204030204"/>
              </a:rPr>
              <a:t>a</a:t>
            </a:r>
            <a:r>
              <a:rPr lang="en-US" dirty="0" smtClean="0">
                <a:solidFill>
                  <a:srgbClr val="000000"/>
                </a:solidFill>
                <a:latin typeface="Calibri Light" panose="020F0302020204030204"/>
              </a:rPr>
              <a:t>node is rotating, so that it can absorb more heat. Temperatures of 3000</a:t>
            </a:r>
            <a:r>
              <a:rPr lang="en-US" baseline="30000" dirty="0" smtClean="0">
                <a:solidFill>
                  <a:srgbClr val="000000"/>
                </a:solidFill>
                <a:latin typeface="Calibri Light" panose="020F0302020204030204"/>
              </a:rPr>
              <a:t>o</a:t>
            </a:r>
            <a:r>
              <a:rPr lang="en-US" dirty="0" smtClean="0">
                <a:solidFill>
                  <a:srgbClr val="000000"/>
                </a:solidFill>
                <a:latin typeface="Calibri Light" panose="020F0302020204030204"/>
              </a:rPr>
              <a:t>C can be reached.  </a:t>
            </a:r>
            <a:endParaRPr lang="en-US" dirty="0">
              <a:solidFill>
                <a:srgbClr val="000000"/>
              </a:solidFill>
              <a:latin typeface="Calibri Light" panose="020F0302020204030204"/>
            </a:endParaRPr>
          </a:p>
        </p:txBody>
      </p:sp>
      <p:pic>
        <p:nvPicPr>
          <p:cNvPr id="23" name="Afbeelding 2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46381" y="1869723"/>
            <a:ext cx="4767485" cy="3438442"/>
          </a:xfrm>
          <a:prstGeom prst="rect">
            <a:avLst/>
          </a:prstGeom>
        </p:spPr>
      </p:pic>
      <p:sp>
        <p:nvSpPr>
          <p:cNvPr id="24" name="Rechthoek 23"/>
          <p:cNvSpPr/>
          <p:nvPr/>
        </p:nvSpPr>
        <p:spPr>
          <a:xfrm>
            <a:off x="367874" y="2345320"/>
            <a:ext cx="4923793" cy="923330"/>
          </a:xfrm>
          <a:prstGeom prst="rect">
            <a:avLst/>
          </a:prstGeom>
        </p:spPr>
        <p:txBody>
          <a:bodyPr wrap="square">
            <a:spAutoFit/>
          </a:bodyPr>
          <a:lstStyle/>
          <a:p>
            <a:r>
              <a:rPr lang="en-US" dirty="0" smtClean="0">
                <a:solidFill>
                  <a:srgbClr val="000000"/>
                </a:solidFill>
                <a:latin typeface="Calibri Light" panose="020F0302020204030204"/>
              </a:rPr>
              <a:t>Also, the anode may be cooled with water or with oil, that is circulated through the tube and cooled with a ‘heat exchanger’ outside the tube.</a:t>
            </a:r>
            <a:endParaRPr lang="en-US" dirty="0">
              <a:solidFill>
                <a:srgbClr val="000000"/>
              </a:solidFill>
              <a:latin typeface="Calibri Light" panose="020F0302020204030204"/>
            </a:endParaRPr>
          </a:p>
        </p:txBody>
      </p:sp>
      <p:grpSp>
        <p:nvGrpSpPr>
          <p:cNvPr id="28" name="Groep 27"/>
          <p:cNvGrpSpPr/>
          <p:nvPr/>
        </p:nvGrpSpPr>
        <p:grpSpPr>
          <a:xfrm>
            <a:off x="467704" y="3443154"/>
            <a:ext cx="4420351" cy="2779282"/>
            <a:chOff x="656465" y="3555106"/>
            <a:chExt cx="4420351" cy="2779282"/>
          </a:xfrm>
        </p:grpSpPr>
        <p:pic>
          <p:nvPicPr>
            <p:cNvPr id="25" name="Afbeelding 2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6465" y="3555106"/>
              <a:ext cx="3340683" cy="2712635"/>
            </a:xfrm>
            <a:prstGeom prst="rect">
              <a:avLst/>
            </a:prstGeom>
          </p:spPr>
        </p:pic>
        <p:sp>
          <p:nvSpPr>
            <p:cNvPr id="26" name="PIJL-OMLAAG 25"/>
            <p:cNvSpPr/>
            <p:nvPr/>
          </p:nvSpPr>
          <p:spPr>
            <a:xfrm rot="9353582">
              <a:off x="3330971" y="5652496"/>
              <a:ext cx="111659" cy="3880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p:txBody>
        </p:sp>
        <p:sp>
          <p:nvSpPr>
            <p:cNvPr id="27" name="Rechthoek 26"/>
            <p:cNvSpPr/>
            <p:nvPr/>
          </p:nvSpPr>
          <p:spPr>
            <a:xfrm>
              <a:off x="2725531" y="5965056"/>
              <a:ext cx="2351285" cy="369332"/>
            </a:xfrm>
            <a:prstGeom prst="rect">
              <a:avLst/>
            </a:prstGeom>
          </p:spPr>
          <p:txBody>
            <a:bodyPr wrap="none">
              <a:spAutoFit/>
            </a:bodyPr>
            <a:lstStyle/>
            <a:p>
              <a:r>
                <a:rPr lang="en-US" dirty="0" smtClean="0">
                  <a:solidFill>
                    <a:srgbClr val="000000"/>
                  </a:solidFill>
                  <a:latin typeface="Calibri Light" panose="020F0302020204030204"/>
                </a:rPr>
                <a:t>tubes with cooling fluid</a:t>
              </a:r>
              <a:endParaRPr lang="en-GB" dirty="0"/>
            </a:p>
          </p:txBody>
        </p:sp>
      </p:grpSp>
      <p:sp>
        <p:nvSpPr>
          <p:cNvPr id="16" name="Rechthoek 15"/>
          <p:cNvSpPr/>
          <p:nvPr/>
        </p:nvSpPr>
        <p:spPr>
          <a:xfrm>
            <a:off x="6090073" y="5542035"/>
            <a:ext cx="4923793" cy="646331"/>
          </a:xfrm>
          <a:prstGeom prst="rect">
            <a:avLst/>
          </a:prstGeom>
        </p:spPr>
        <p:txBody>
          <a:bodyPr wrap="square">
            <a:spAutoFit/>
          </a:bodyPr>
          <a:lstStyle/>
          <a:p>
            <a:r>
              <a:rPr lang="en-US" dirty="0" smtClean="0">
                <a:solidFill>
                  <a:srgbClr val="000000"/>
                </a:solidFill>
                <a:latin typeface="Calibri Light" panose="020F0302020204030204"/>
              </a:rPr>
              <a:t>The place on the anode where X-rays are generated is called the </a:t>
            </a:r>
            <a:r>
              <a:rPr lang="en-US" b="1" dirty="0" smtClean="0">
                <a:solidFill>
                  <a:srgbClr val="7030A0"/>
                </a:solidFill>
                <a:latin typeface="Calibri Light" panose="020F0302020204030204"/>
              </a:rPr>
              <a:t>‘focal spot</a:t>
            </a:r>
            <a:r>
              <a:rPr lang="en-US" dirty="0" smtClean="0">
                <a:solidFill>
                  <a:srgbClr val="000000"/>
                </a:solidFill>
                <a:latin typeface="Calibri Light" panose="020F0302020204030204"/>
              </a:rPr>
              <a:t>’.</a:t>
            </a:r>
            <a:endParaRPr lang="en-US" dirty="0">
              <a:solidFill>
                <a:srgbClr val="000000"/>
              </a:solidFill>
              <a:latin typeface="Calibri Light" panose="020F0302020204030204"/>
            </a:endParaRPr>
          </a:p>
        </p:txBody>
      </p:sp>
    </p:spTree>
    <p:extLst>
      <p:ext uri="{BB962C8B-B14F-4D97-AF65-F5344CB8AC3E}">
        <p14:creationId xmlns:p14="http://schemas.microsoft.com/office/powerpoint/2010/main" val="32086244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9921198"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Troubleshooting X-ray Tubes </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X-Ray Machine</a:t>
            </a:r>
            <a:endParaRPr lang="en-GB" sz="2000" b="1" kern="0" dirty="0">
              <a:solidFill>
                <a:srgbClr val="2E74B5"/>
              </a:solidFill>
              <a:latin typeface="Calibri Light" panose="020F0302020204030204" pitchFamily="34"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7" name="TextBox 2"/>
          <p:cNvSpPr txBox="1"/>
          <p:nvPr/>
        </p:nvSpPr>
        <p:spPr>
          <a:xfrm>
            <a:off x="554805" y="1423416"/>
            <a:ext cx="5177128" cy="923330"/>
          </a:xfrm>
          <a:prstGeom prst="rect">
            <a:avLst/>
          </a:prstGeom>
          <a:noFill/>
        </p:spPr>
        <p:txBody>
          <a:bodyPr wrap="square" rtlCol="0">
            <a:spAutoFit/>
          </a:bodyPr>
          <a:lstStyle/>
          <a:p>
            <a:pPr>
              <a:spcAft>
                <a:spcPts val="600"/>
              </a:spcAft>
            </a:pPr>
            <a:r>
              <a:rPr lang="en-US" dirty="0" smtClean="0">
                <a:solidFill>
                  <a:srgbClr val="000000"/>
                </a:solidFill>
                <a:latin typeface="Calibri Light" panose="020F0302020204030204"/>
              </a:rPr>
              <a:t>X-ray tubes wear out by their use </a:t>
            </a:r>
            <a:r>
              <a:rPr lang="en-GB" dirty="0" smtClean="0">
                <a:solidFill>
                  <a:srgbClr val="000000"/>
                </a:solidFill>
                <a:latin typeface="Calibri Light" panose="020F0302020204030204"/>
              </a:rPr>
              <a:t>and </a:t>
            </a:r>
            <a:r>
              <a:rPr lang="en-GB" dirty="0">
                <a:solidFill>
                  <a:srgbClr val="000000"/>
                </a:solidFill>
                <a:latin typeface="Calibri Light" panose="020F0302020204030204"/>
              </a:rPr>
              <a:t>need to be replaced regularly. Depending on use this will be done every 2-4 years or longer. </a:t>
            </a:r>
          </a:p>
        </p:txBody>
      </p:sp>
      <p:sp>
        <p:nvSpPr>
          <p:cNvPr id="8" name="TextBox 2"/>
          <p:cNvSpPr txBox="1"/>
          <p:nvPr/>
        </p:nvSpPr>
        <p:spPr>
          <a:xfrm>
            <a:off x="554805" y="2395899"/>
            <a:ext cx="4674754" cy="923330"/>
          </a:xfrm>
          <a:prstGeom prst="rect">
            <a:avLst/>
          </a:prstGeom>
          <a:noFill/>
        </p:spPr>
        <p:txBody>
          <a:bodyPr wrap="square" rtlCol="0">
            <a:spAutoFit/>
          </a:bodyPr>
          <a:lstStyle/>
          <a:p>
            <a:r>
              <a:rPr lang="en-GB" dirty="0">
                <a:solidFill>
                  <a:srgbClr val="000000"/>
                </a:solidFill>
                <a:latin typeface="Calibri Light" panose="020F0302020204030204"/>
              </a:rPr>
              <a:t>Many </a:t>
            </a:r>
            <a:r>
              <a:rPr lang="en-GB" dirty="0" smtClean="0">
                <a:solidFill>
                  <a:srgbClr val="000000"/>
                </a:solidFill>
                <a:latin typeface="Calibri Light" panose="020F0302020204030204"/>
              </a:rPr>
              <a:t>tube components </a:t>
            </a:r>
            <a:r>
              <a:rPr lang="en-GB" dirty="0">
                <a:solidFill>
                  <a:srgbClr val="000000"/>
                </a:solidFill>
                <a:latin typeface="Calibri Light" panose="020F0302020204030204"/>
              </a:rPr>
              <a:t>can break down, including rotor bearings, filament failure, anode track damage, </a:t>
            </a:r>
            <a:r>
              <a:rPr lang="en-GB" dirty="0" smtClean="0">
                <a:solidFill>
                  <a:srgbClr val="000000"/>
                </a:solidFill>
                <a:latin typeface="Calibri Light" panose="020F0302020204030204"/>
              </a:rPr>
              <a:t>…</a:t>
            </a:r>
            <a:endParaRPr lang="en-GB" dirty="0">
              <a:solidFill>
                <a:srgbClr val="000000"/>
              </a:solidFill>
              <a:latin typeface="Calibri Light" panose="020F0302020204030204"/>
            </a:endParaRPr>
          </a:p>
        </p:txBody>
      </p:sp>
      <p:sp>
        <p:nvSpPr>
          <p:cNvPr id="10" name="TextBox 2"/>
          <p:cNvSpPr txBox="1"/>
          <p:nvPr/>
        </p:nvSpPr>
        <p:spPr>
          <a:xfrm>
            <a:off x="649186" y="3600865"/>
            <a:ext cx="4787662" cy="2308324"/>
          </a:xfrm>
          <a:prstGeom prst="rect">
            <a:avLst/>
          </a:prstGeom>
          <a:noFill/>
        </p:spPr>
        <p:txBody>
          <a:bodyPr wrap="square" rtlCol="0">
            <a:spAutoFit/>
          </a:bodyPr>
          <a:lstStyle/>
          <a:p>
            <a:r>
              <a:rPr lang="en-US" b="1" dirty="0" smtClean="0">
                <a:solidFill>
                  <a:srgbClr val="7030A0"/>
                </a:solidFill>
                <a:latin typeface="+mj-lt"/>
              </a:rPr>
              <a:t>Simple indications for a defect X-ray tube</a:t>
            </a:r>
          </a:p>
          <a:p>
            <a:pPr marL="285750" indent="-285750">
              <a:buFont typeface="Arial" pitchFamily="34" charset="0"/>
              <a:buChar char="•"/>
            </a:pPr>
            <a:r>
              <a:rPr lang="en-US" dirty="0" smtClean="0">
                <a:latin typeface="+mj-lt"/>
              </a:rPr>
              <a:t>Normally, you </a:t>
            </a:r>
            <a:r>
              <a:rPr lang="en-US" dirty="0">
                <a:latin typeface="+mj-lt"/>
              </a:rPr>
              <a:t>can hear the rotor spin up! </a:t>
            </a:r>
            <a:r>
              <a:rPr lang="en-US" dirty="0" smtClean="0">
                <a:latin typeface="+mj-lt"/>
              </a:rPr>
              <a:t>If </a:t>
            </a:r>
            <a:r>
              <a:rPr lang="en-US" dirty="0">
                <a:latin typeface="+mj-lt"/>
              </a:rPr>
              <a:t>the machine has a rotating anode and you can’t hear it </a:t>
            </a:r>
            <a:r>
              <a:rPr lang="en-US" dirty="0" smtClean="0">
                <a:latin typeface="+mj-lt"/>
              </a:rPr>
              <a:t>spin that </a:t>
            </a:r>
            <a:r>
              <a:rPr lang="en-US" dirty="0">
                <a:latin typeface="+mj-lt"/>
              </a:rPr>
              <a:t>is </a:t>
            </a:r>
            <a:r>
              <a:rPr lang="en-US" dirty="0" smtClean="0">
                <a:latin typeface="+mj-lt"/>
              </a:rPr>
              <a:t>probably the </a:t>
            </a:r>
            <a:r>
              <a:rPr lang="en-US" dirty="0">
                <a:latin typeface="+mj-lt"/>
              </a:rPr>
              <a:t>reason the machine is prevented from generating X-rays</a:t>
            </a:r>
            <a:r>
              <a:rPr lang="en-US" dirty="0" smtClean="0">
                <a:latin typeface="+mj-lt"/>
              </a:rPr>
              <a:t>.</a:t>
            </a:r>
          </a:p>
          <a:p>
            <a:pPr marL="285750" indent="-285750">
              <a:buFont typeface="Arial" pitchFamily="34" charset="0"/>
              <a:buChar char="•"/>
            </a:pPr>
            <a:r>
              <a:rPr lang="en-GB" dirty="0">
                <a:latin typeface="+mj-lt"/>
              </a:rPr>
              <a:t>In a dimly lit room, you can see the X-ray tube make an intensifying screen glow</a:t>
            </a:r>
            <a:r>
              <a:rPr lang="en-GB" dirty="0" smtClean="0">
                <a:latin typeface="+mj-lt"/>
              </a:rPr>
              <a:t>! Is </a:t>
            </a:r>
            <a:r>
              <a:rPr lang="en-GB" dirty="0">
                <a:latin typeface="+mj-lt"/>
              </a:rPr>
              <a:t>the housing red hot?  </a:t>
            </a:r>
            <a:endParaRPr lang="en-US" dirty="0">
              <a:latin typeface="+mj-lt"/>
            </a:endParaRPr>
          </a:p>
        </p:txBody>
      </p:sp>
      <p:sp>
        <p:nvSpPr>
          <p:cNvPr id="3" name="Rechthoek 2"/>
          <p:cNvSpPr/>
          <p:nvPr/>
        </p:nvSpPr>
        <p:spPr>
          <a:xfrm>
            <a:off x="6781800" y="4198813"/>
            <a:ext cx="4842932" cy="2031325"/>
          </a:xfrm>
          <a:prstGeom prst="rect">
            <a:avLst/>
          </a:prstGeom>
        </p:spPr>
        <p:txBody>
          <a:bodyPr wrap="square">
            <a:spAutoFit/>
          </a:bodyPr>
          <a:lstStyle/>
          <a:p>
            <a:pPr lvl="0"/>
            <a:r>
              <a:rPr lang="en-US" dirty="0">
                <a:solidFill>
                  <a:srgbClr val="000000"/>
                </a:solidFill>
                <a:latin typeface="Calibri Light" panose="020F0302020204030204"/>
              </a:rPr>
              <a:t>There are </a:t>
            </a:r>
            <a:r>
              <a:rPr lang="en-US" b="1" dirty="0">
                <a:solidFill>
                  <a:srgbClr val="7030A0"/>
                </a:solidFill>
                <a:latin typeface="Calibri Light" panose="020F0302020204030204"/>
              </a:rPr>
              <a:t>no field serviceable parts </a:t>
            </a:r>
            <a:r>
              <a:rPr lang="en-US" dirty="0">
                <a:solidFill>
                  <a:srgbClr val="000000"/>
                </a:solidFill>
                <a:latin typeface="Calibri Light" panose="020F0302020204030204"/>
              </a:rPr>
              <a:t>inside the tube </a:t>
            </a:r>
            <a:r>
              <a:rPr lang="en-US" dirty="0" smtClean="0">
                <a:solidFill>
                  <a:srgbClr val="000000"/>
                </a:solidFill>
                <a:latin typeface="Calibri Light" panose="020F0302020204030204"/>
              </a:rPr>
              <a:t>‘assembly’ </a:t>
            </a:r>
            <a:r>
              <a:rPr lang="en-US" dirty="0">
                <a:solidFill>
                  <a:srgbClr val="000000"/>
                </a:solidFill>
                <a:latin typeface="Calibri Light" panose="020F0302020204030204"/>
              </a:rPr>
              <a:t>(tube and housing</a:t>
            </a:r>
            <a:r>
              <a:rPr lang="en-US" dirty="0" smtClean="0">
                <a:solidFill>
                  <a:srgbClr val="000000"/>
                </a:solidFill>
                <a:latin typeface="Calibri Light" panose="020F0302020204030204"/>
              </a:rPr>
              <a:t>). Do </a:t>
            </a:r>
            <a:r>
              <a:rPr lang="en-US" dirty="0">
                <a:solidFill>
                  <a:srgbClr val="000000"/>
                </a:solidFill>
                <a:latin typeface="Calibri Light" panose="020F0302020204030204"/>
              </a:rPr>
              <a:t>not disassemble a tube housing: it has implosion hazard (vacuum</a:t>
            </a:r>
            <a:r>
              <a:rPr lang="en-US" dirty="0" smtClean="0">
                <a:solidFill>
                  <a:srgbClr val="000000"/>
                </a:solidFill>
                <a:latin typeface="Calibri Light" panose="020F0302020204030204"/>
              </a:rPr>
              <a:t>!). </a:t>
            </a:r>
            <a:r>
              <a:rPr lang="en-GB" dirty="0" smtClean="0">
                <a:solidFill>
                  <a:srgbClr val="000000"/>
                </a:solidFill>
                <a:latin typeface="Calibri Light" panose="020F0302020204030204"/>
              </a:rPr>
              <a:t>Replacing </a:t>
            </a:r>
            <a:r>
              <a:rPr lang="en-GB" dirty="0">
                <a:solidFill>
                  <a:srgbClr val="000000"/>
                </a:solidFill>
                <a:latin typeface="Calibri Light" panose="020F0302020204030204"/>
              </a:rPr>
              <a:t>X-ray tubes is not possible </a:t>
            </a:r>
            <a:r>
              <a:rPr lang="en-GB" dirty="0" smtClean="0">
                <a:solidFill>
                  <a:srgbClr val="000000"/>
                </a:solidFill>
                <a:latin typeface="Calibri Light" panose="020F0302020204030204"/>
              </a:rPr>
              <a:t>without </a:t>
            </a:r>
            <a:r>
              <a:rPr lang="en-GB" dirty="0">
                <a:solidFill>
                  <a:srgbClr val="000000"/>
                </a:solidFill>
                <a:latin typeface="Calibri Light" panose="020F0302020204030204"/>
              </a:rPr>
              <a:t>expensive and specialized test equipment plus knowledge of </a:t>
            </a:r>
            <a:r>
              <a:rPr lang="en-GB" dirty="0" smtClean="0">
                <a:solidFill>
                  <a:srgbClr val="000000"/>
                </a:solidFill>
                <a:latin typeface="Calibri Light" panose="020F0302020204030204"/>
              </a:rPr>
              <a:t>working </a:t>
            </a:r>
            <a:r>
              <a:rPr lang="en-GB" dirty="0">
                <a:solidFill>
                  <a:srgbClr val="000000"/>
                </a:solidFill>
                <a:latin typeface="Calibri Light" panose="020F0302020204030204"/>
              </a:rPr>
              <a:t>with high voltages and radiological re-calibration.</a:t>
            </a:r>
          </a:p>
        </p:txBody>
      </p:sp>
      <p:pic>
        <p:nvPicPr>
          <p:cNvPr id="4" name="Afbeelding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43268" y="217612"/>
            <a:ext cx="5701597" cy="3681239"/>
          </a:xfrm>
          <a:prstGeom prst="rect">
            <a:avLst/>
          </a:prstGeom>
        </p:spPr>
      </p:pic>
    </p:spTree>
    <p:extLst>
      <p:ext uri="{BB962C8B-B14F-4D97-AF65-F5344CB8AC3E}">
        <p14:creationId xmlns:p14="http://schemas.microsoft.com/office/powerpoint/2010/main" val="987906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X-ray </a:t>
            </a: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High Voltage (HV) generator</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9"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Radiology Fundamentals</a:t>
            </a:r>
            <a:endParaRPr lang="en-GB" sz="2000" b="1" kern="0" dirty="0">
              <a:solidFill>
                <a:srgbClr val="2E74B5"/>
              </a:solidFill>
              <a:latin typeface="Calibri Light" panose="020F0302020204030204" pitchFamily="34" charset="0"/>
              <a:cs typeface="Times New Roman" panose="02020603050405020304" pitchFamily="18" charset="0"/>
            </a:endParaRPr>
          </a:p>
        </p:txBody>
      </p:sp>
      <p:sp>
        <p:nvSpPr>
          <p:cNvPr id="20" name="Rechthoek 19"/>
          <p:cNvSpPr/>
          <p:nvPr/>
        </p:nvSpPr>
        <p:spPr>
          <a:xfrm>
            <a:off x="3724116" y="1604157"/>
            <a:ext cx="5609070" cy="923330"/>
          </a:xfrm>
          <a:prstGeom prst="rect">
            <a:avLst/>
          </a:prstGeom>
        </p:spPr>
        <p:txBody>
          <a:bodyPr wrap="square">
            <a:spAutoFit/>
          </a:bodyPr>
          <a:lstStyle/>
          <a:p>
            <a:r>
              <a:rPr lang="en-US" dirty="0" smtClean="0">
                <a:solidFill>
                  <a:srgbClr val="000000"/>
                </a:solidFill>
                <a:latin typeface="Calibri Light" panose="020F0302020204030204"/>
              </a:rPr>
              <a:t>The X-ray HV generator creates the high voltage required to accelerate the electrons travelling to the anode. The high voltage used is in the order of 80 kV = 80,000 Volts. </a:t>
            </a:r>
            <a:endParaRPr lang="en-US" dirty="0">
              <a:solidFill>
                <a:srgbClr val="000000"/>
              </a:solidFill>
              <a:latin typeface="Calibri Light" panose="020F0302020204030204"/>
            </a:endParaRPr>
          </a:p>
        </p:txBody>
      </p:sp>
      <p:pic>
        <p:nvPicPr>
          <p:cNvPr id="3" name="Afbeelding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257500" y="1707610"/>
            <a:ext cx="1144904" cy="1579178"/>
          </a:xfrm>
          <a:prstGeom prst="rect">
            <a:avLst/>
          </a:prstGeom>
        </p:spPr>
      </p:pic>
      <p:grpSp>
        <p:nvGrpSpPr>
          <p:cNvPr id="5" name="Groep 4"/>
          <p:cNvGrpSpPr/>
          <p:nvPr/>
        </p:nvGrpSpPr>
        <p:grpSpPr>
          <a:xfrm>
            <a:off x="783991" y="1352690"/>
            <a:ext cx="2400593" cy="4981698"/>
            <a:chOff x="741950" y="1284835"/>
            <a:chExt cx="2400593" cy="4981698"/>
          </a:xfrm>
        </p:grpSpPr>
        <p:pic>
          <p:nvPicPr>
            <p:cNvPr id="4" name="Afbeelding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1950" y="1284835"/>
              <a:ext cx="2400593" cy="4730231"/>
            </a:xfrm>
            <a:prstGeom prst="rect">
              <a:avLst/>
            </a:prstGeom>
          </p:spPr>
        </p:pic>
        <p:sp>
          <p:nvSpPr>
            <p:cNvPr id="16" name="TextBox 5"/>
            <p:cNvSpPr txBox="1"/>
            <p:nvPr/>
          </p:nvSpPr>
          <p:spPr>
            <a:xfrm>
              <a:off x="741950" y="5897201"/>
              <a:ext cx="2400593"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dirty="0" smtClean="0">
                  <a:ln>
                    <a:noFill/>
                  </a:ln>
                  <a:solidFill>
                    <a:prstClr val="black"/>
                  </a:solidFill>
                  <a:effectLst/>
                  <a:uLnTx/>
                  <a:uFillTx/>
                  <a:latin typeface="+mj-lt"/>
                </a:rPr>
                <a:t>X-ray HV</a:t>
              </a:r>
              <a:r>
                <a:rPr kumimoji="0" lang="en-US" sz="1800" b="1" i="1" u="none" strike="noStrike" kern="0" cap="none" spc="0" normalizeH="0" noProof="0" dirty="0" smtClean="0">
                  <a:ln>
                    <a:noFill/>
                  </a:ln>
                  <a:solidFill>
                    <a:prstClr val="black"/>
                  </a:solidFill>
                  <a:effectLst/>
                  <a:uLnTx/>
                  <a:uFillTx/>
                  <a:latin typeface="+mj-lt"/>
                </a:rPr>
                <a:t> </a:t>
              </a:r>
              <a:r>
                <a:rPr kumimoji="0" lang="en-US" sz="1800" b="1" i="1" u="none" strike="noStrike" kern="0" cap="none" spc="0" normalizeH="0" baseline="0" noProof="0" dirty="0" smtClean="0">
                  <a:ln>
                    <a:noFill/>
                  </a:ln>
                  <a:solidFill>
                    <a:prstClr val="black"/>
                  </a:solidFill>
                  <a:effectLst/>
                  <a:uLnTx/>
                  <a:uFillTx/>
                  <a:latin typeface="+mj-lt"/>
                </a:rPr>
                <a:t>Generator</a:t>
              </a:r>
            </a:p>
          </p:txBody>
        </p:sp>
      </p:grpSp>
      <p:sp>
        <p:nvSpPr>
          <p:cNvPr id="19" name="Rechthoek 18"/>
          <p:cNvSpPr/>
          <p:nvPr/>
        </p:nvSpPr>
        <p:spPr>
          <a:xfrm>
            <a:off x="3724116" y="3186820"/>
            <a:ext cx="5843217" cy="646331"/>
          </a:xfrm>
          <a:prstGeom prst="rect">
            <a:avLst/>
          </a:prstGeom>
        </p:spPr>
        <p:txBody>
          <a:bodyPr wrap="square">
            <a:spAutoFit/>
          </a:bodyPr>
          <a:lstStyle/>
          <a:p>
            <a:r>
              <a:rPr lang="en-US" dirty="0" smtClean="0">
                <a:solidFill>
                  <a:srgbClr val="000000"/>
                </a:solidFill>
                <a:latin typeface="Calibri Light" panose="020F0302020204030204"/>
              </a:rPr>
              <a:t>The X-ray HV generator also creates the (low voltage) electric current that is used to heat up the filament of the X-ray tube. </a:t>
            </a:r>
            <a:endParaRPr lang="en-US" dirty="0">
              <a:solidFill>
                <a:srgbClr val="000000"/>
              </a:solidFill>
              <a:latin typeface="Calibri Light" panose="020F0302020204030204"/>
            </a:endParaRPr>
          </a:p>
        </p:txBody>
      </p:sp>
      <p:grpSp>
        <p:nvGrpSpPr>
          <p:cNvPr id="8" name="Groep 7"/>
          <p:cNvGrpSpPr/>
          <p:nvPr/>
        </p:nvGrpSpPr>
        <p:grpSpPr>
          <a:xfrm>
            <a:off x="3724116" y="4134201"/>
            <a:ext cx="8083234" cy="1924050"/>
            <a:chOff x="3724116" y="4134201"/>
            <a:chExt cx="8083234" cy="1924050"/>
          </a:xfrm>
        </p:grpSpPr>
        <p:pic>
          <p:nvPicPr>
            <p:cNvPr id="6" name="Afbeelding 5"/>
            <p:cNvPicPr>
              <a:picLocks noChangeAspect="1"/>
            </p:cNvPicPr>
            <p:nvPr/>
          </p:nvPicPr>
          <p:blipFill>
            <a:blip r:embed="rId4"/>
            <a:stretch>
              <a:fillRect/>
            </a:stretch>
          </p:blipFill>
          <p:spPr>
            <a:xfrm>
              <a:off x="8378350" y="4134201"/>
              <a:ext cx="3429000" cy="1924050"/>
            </a:xfrm>
            <a:prstGeom prst="rect">
              <a:avLst/>
            </a:prstGeom>
          </p:spPr>
        </p:pic>
        <p:sp>
          <p:nvSpPr>
            <p:cNvPr id="21" name="Rechthoek 20"/>
            <p:cNvSpPr/>
            <p:nvPr/>
          </p:nvSpPr>
          <p:spPr>
            <a:xfrm>
              <a:off x="3724116" y="4533245"/>
              <a:ext cx="3447151" cy="923330"/>
            </a:xfrm>
            <a:prstGeom prst="rect">
              <a:avLst/>
            </a:prstGeom>
          </p:spPr>
          <p:txBody>
            <a:bodyPr wrap="square">
              <a:spAutoFit/>
            </a:bodyPr>
            <a:lstStyle/>
            <a:p>
              <a:r>
                <a:rPr lang="en-US" dirty="0" smtClean="0">
                  <a:solidFill>
                    <a:srgbClr val="000000"/>
                  </a:solidFill>
                  <a:latin typeface="Calibri Light" panose="020F0302020204030204"/>
                </a:rPr>
                <a:t>A special High Voltage cable is used to connect the X-ray generator and the X-ray tube. </a:t>
              </a:r>
              <a:endParaRPr lang="en-US" dirty="0">
                <a:solidFill>
                  <a:srgbClr val="000000"/>
                </a:solidFill>
                <a:latin typeface="Calibri Light" panose="020F0302020204030204"/>
              </a:endParaRPr>
            </a:p>
          </p:txBody>
        </p:sp>
        <p:sp>
          <p:nvSpPr>
            <p:cNvPr id="7" name="PIJL-RECHTS 6"/>
            <p:cNvSpPr/>
            <p:nvPr/>
          </p:nvSpPr>
          <p:spPr>
            <a:xfrm>
              <a:off x="7519201" y="4777932"/>
              <a:ext cx="1235916" cy="2072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945152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rugblik">
  <a:themeElements>
    <a:clrScheme name="Terugblik">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Terugbli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rugbli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3930</TotalTime>
  <Words>3222</Words>
  <Application>Microsoft Office PowerPoint</Application>
  <PresentationFormat>Widescreen</PresentationFormat>
  <Paragraphs>338</Paragraphs>
  <Slides>31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Calibri Light</vt:lpstr>
      <vt:lpstr>Courier New</vt:lpstr>
      <vt:lpstr>Times New Roman</vt:lpstr>
      <vt:lpstr>Terugblik</vt:lpstr>
      <vt:lpstr>Maintain an X-ray machine</vt:lpstr>
      <vt:lpstr>Function / use / scientific principles</vt:lpstr>
      <vt:lpstr>Various types / uses of X-ray systems</vt:lpstr>
      <vt:lpstr>Construction</vt:lpstr>
      <vt:lpstr>X-ray Tubes</vt:lpstr>
      <vt:lpstr>X-ray tube</vt:lpstr>
      <vt:lpstr>X-ray tube</vt:lpstr>
      <vt:lpstr>Troubleshooting X-ray Tubes </vt:lpstr>
      <vt:lpstr>X-ray High Voltage (HV) generator</vt:lpstr>
      <vt:lpstr>Schematic diagram of a simple X-ray Generator</vt:lpstr>
      <vt:lpstr>X-ray collimator</vt:lpstr>
      <vt:lpstr>X-ray collimator</vt:lpstr>
      <vt:lpstr>High Voltage Cable</vt:lpstr>
      <vt:lpstr>Stand and Rail assembly</vt:lpstr>
      <vt:lpstr>X-ray rooms</vt:lpstr>
      <vt:lpstr>X-ray detection</vt:lpstr>
      <vt:lpstr>Film based, ‘conventional’ X-ray detection</vt:lpstr>
      <vt:lpstr>‘Digital’ X-ray systems: CR</vt:lpstr>
      <vt:lpstr>‘Digital’ X-ray systems: DR</vt:lpstr>
      <vt:lpstr>‘Digital’ X-ray systems</vt:lpstr>
      <vt:lpstr>X-ray Control Unit</vt:lpstr>
      <vt:lpstr>Troubleshooting </vt:lpstr>
      <vt:lpstr>Troubleshooting </vt:lpstr>
      <vt:lpstr>Troubleshooting </vt:lpstr>
      <vt:lpstr>Preventive Maintenance</vt:lpstr>
      <vt:lpstr>Preventive Maintenance User Care</vt:lpstr>
      <vt:lpstr>Safety considerations</vt:lpstr>
      <vt:lpstr>Safety considerations</vt:lpstr>
      <vt:lpstr>Performance monitoring: Image Quality</vt:lpstr>
      <vt:lpstr>Performance monitoring: Image Quality</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Chris Mol</dc:creator>
  <cp:lastModifiedBy>Chris Mol</cp:lastModifiedBy>
  <cp:revision>327</cp:revision>
  <dcterms:created xsi:type="dcterms:W3CDTF">2014-11-03T16:21:19Z</dcterms:created>
  <dcterms:modified xsi:type="dcterms:W3CDTF">2020-03-18T14:19:50Z</dcterms:modified>
</cp:coreProperties>
</file>